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1"/>
  </p:notesMasterIdLst>
  <p:sldIdLst>
    <p:sldId id="256" r:id="rId2"/>
    <p:sldId id="257" r:id="rId3"/>
    <p:sldId id="298" r:id="rId4"/>
    <p:sldId id="299" r:id="rId5"/>
    <p:sldId id="300" r:id="rId6"/>
    <p:sldId id="301" r:id="rId7"/>
    <p:sldId id="302" r:id="rId8"/>
    <p:sldId id="303" r:id="rId9"/>
    <p:sldId id="297" r:id="rId10"/>
  </p:sldIdLst>
  <p:sldSz cx="12188825" cy="6858000"/>
  <p:notesSz cx="6858000" cy="9144000"/>
  <p:embeddedFontLst>
    <p:embeddedFont>
      <p:font typeface="Calibri" panose="020F0502020204030204" pitchFamily="34" charset="0"/>
      <p:regular r:id="rId12"/>
      <p:bold r:id="rId13"/>
      <p:italic r:id="rId14"/>
      <p:boldItalic r:id="rId15"/>
    </p:embeddedFont>
    <p:embeddedFont>
      <p:font typeface="verdana" panose="020B060403050404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DdtKXLnTz59p9O491SYK/iDTs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51" Type="http://schemas.openxmlformats.org/officeDocument/2006/relationships/presProps" Target="presProps.xml"/><Relationship Id="rId3" Type="http://schemas.openxmlformats.org/officeDocument/2006/relationships/slide" Target="slides/slide2.xml"/><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75401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7570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14357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83317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25450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14" name="Google Shape;1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3277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tx">
  <p:cSld name="TITLE_AND_BODY">
    <p:spTree>
      <p:nvGrpSpPr>
        <p:cNvPr id="1" name="Shape 15"/>
        <p:cNvGrpSpPr/>
        <p:nvPr/>
      </p:nvGrpSpPr>
      <p:grpSpPr>
        <a:xfrm>
          <a:off x="0" y="0"/>
          <a:ext cx="0" cy="0"/>
          <a:chOff x="0" y="0"/>
          <a:chExt cx="0" cy="0"/>
        </a:xfrm>
      </p:grpSpPr>
      <p:sp>
        <p:nvSpPr>
          <p:cNvPr id="16" name="Google Shape;16;p44"/>
          <p:cNvSpPr txBox="1">
            <a:spLocks noGrp="1"/>
          </p:cNvSpPr>
          <p:nvPr>
            <p:ph type="sldNum" idx="12"/>
          </p:nvPr>
        </p:nvSpPr>
        <p:spPr>
          <a:xfrm>
            <a:off x="11330509" y="6077266"/>
            <a:ext cx="252208" cy="923299"/>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24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82"/>
        <p:cNvGrpSpPr/>
        <p:nvPr/>
      </p:nvGrpSpPr>
      <p:grpSpPr>
        <a:xfrm>
          <a:off x="0" y="0"/>
          <a:ext cx="0" cy="0"/>
          <a:chOff x="0" y="0"/>
          <a:chExt cx="0" cy="0"/>
        </a:xfrm>
      </p:grpSpPr>
      <p:sp>
        <p:nvSpPr>
          <p:cNvPr id="83" name="Google Shape;83;p55"/>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5"/>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5"/>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86"/>
        <p:cNvGrpSpPr/>
        <p:nvPr/>
      </p:nvGrpSpPr>
      <p:grpSpPr>
        <a:xfrm>
          <a:off x="0" y="0"/>
          <a:ext cx="0" cy="0"/>
          <a:chOff x="0" y="0"/>
          <a:chExt cx="0" cy="0"/>
        </a:xfrm>
      </p:grpSpPr>
      <p:sp>
        <p:nvSpPr>
          <p:cNvPr id="87" name="Google Shape;87;p56"/>
          <p:cNvSpPr txBox="1">
            <a:spLocks noGrp="1"/>
          </p:cNvSpPr>
          <p:nvPr>
            <p:ph type="title"/>
          </p:nvPr>
        </p:nvSpPr>
        <p:spPr>
          <a:xfrm>
            <a:off x="2217729" y="4800600"/>
            <a:ext cx="7313295"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0B050"/>
              </a:buClr>
              <a:buSzPts val="2800"/>
              <a:buFont typeface="Calibri"/>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6"/>
          <p:cNvSpPr>
            <a:spLocks noGrp="1"/>
          </p:cNvSpPr>
          <p:nvPr>
            <p:ph type="pic" idx="2"/>
          </p:nvPr>
        </p:nvSpPr>
        <p:spPr>
          <a:xfrm>
            <a:off x="2389095" y="612775"/>
            <a:ext cx="6970565" cy="4114800"/>
          </a:xfrm>
          <a:prstGeom prst="rect">
            <a:avLst/>
          </a:prstGeom>
          <a:noFill/>
          <a:ln>
            <a:noFill/>
          </a:ln>
        </p:spPr>
      </p:sp>
      <p:sp>
        <p:nvSpPr>
          <p:cNvPr id="89" name="Google Shape;89;p56"/>
          <p:cNvSpPr txBox="1">
            <a:spLocks noGrp="1"/>
          </p:cNvSpPr>
          <p:nvPr>
            <p:ph type="body" idx="1"/>
          </p:nvPr>
        </p:nvSpPr>
        <p:spPr>
          <a:xfrm>
            <a:off x="1531038" y="5466932"/>
            <a:ext cx="9126748"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None/>
              <a:defRPr sz="20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0" name="Google Shape;90;p56"/>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6"/>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6"/>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liografía">
  <p:cSld name="Biliografía">
    <p:spTree>
      <p:nvGrpSpPr>
        <p:cNvPr id="1" name="Shape 93"/>
        <p:cNvGrpSpPr/>
        <p:nvPr/>
      </p:nvGrpSpPr>
      <p:grpSpPr>
        <a:xfrm>
          <a:off x="0" y="0"/>
          <a:ext cx="0" cy="0"/>
          <a:chOff x="0" y="0"/>
          <a:chExt cx="0" cy="0"/>
        </a:xfrm>
      </p:grpSpPr>
      <p:sp>
        <p:nvSpPr>
          <p:cNvPr id="94" name="Google Shape;94;p57"/>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solidFill>
                  <a:srgbClr val="00B05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57"/>
          <p:cNvSpPr txBox="1">
            <a:spLocks noGrp="1"/>
          </p:cNvSpPr>
          <p:nvPr>
            <p:ph type="body" idx="1"/>
          </p:nvPr>
        </p:nvSpPr>
        <p:spPr>
          <a:xfrm>
            <a:off x="1019892" y="2631057"/>
            <a:ext cx="10360501" cy="2881222"/>
          </a:xfrm>
          <a:prstGeom prst="rect">
            <a:avLst/>
          </a:prstGeom>
          <a:noFill/>
          <a:ln>
            <a:noFill/>
          </a:ln>
        </p:spPr>
        <p:txBody>
          <a:bodyPr spcFirstLastPara="1" wrap="square" lIns="91425" tIns="45700" rIns="91425" bIns="45700" anchor="b" anchorCtr="0">
            <a:normAutofit/>
          </a:bodyPr>
          <a:lstStyle>
            <a:lvl1pPr marL="457200" lvl="0" indent="-431800" algn="just">
              <a:spcBef>
                <a:spcPts val="640"/>
              </a:spcBef>
              <a:spcAft>
                <a:spcPts val="0"/>
              </a:spcAft>
              <a:buClr>
                <a:srgbClr val="00B050"/>
              </a:buClr>
              <a:buSzPts val="3200"/>
              <a:buFont typeface="Calibri"/>
              <a:buChar char="»"/>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96" name="Google Shape;96;p57"/>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7"/>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7"/>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
        <p:cNvGrpSpPr/>
        <p:nvPr/>
      </p:nvGrpSpPr>
      <p:grpSpPr>
        <a:xfrm>
          <a:off x="0" y="0"/>
          <a:ext cx="0" cy="0"/>
          <a:chOff x="0" y="0"/>
          <a:chExt cx="0" cy="0"/>
        </a:xfrm>
      </p:grpSpPr>
      <p:sp>
        <p:nvSpPr>
          <p:cNvPr id="30" name="Google Shape;30;p47"/>
          <p:cNvSpPr txBox="1">
            <a:spLocks noGrp="1"/>
          </p:cNvSpPr>
          <p:nvPr>
            <p:ph type="title"/>
          </p:nvPr>
        </p:nvSpPr>
        <p:spPr>
          <a:xfrm>
            <a:off x="609442" y="274638"/>
            <a:ext cx="6405956"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7"/>
          <p:cNvSpPr txBox="1">
            <a:spLocks noGrp="1"/>
          </p:cNvSpPr>
          <p:nvPr>
            <p:ph type="body" idx="1"/>
          </p:nvPr>
        </p:nvSpPr>
        <p:spPr>
          <a:xfrm>
            <a:off x="609442" y="1600201"/>
            <a:ext cx="6405956"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31800" algn="l">
              <a:spcBef>
                <a:spcPts val="640"/>
              </a:spcBef>
              <a:spcAft>
                <a:spcPts val="0"/>
              </a:spcAft>
              <a:buClr>
                <a:schemeClr val="dk1"/>
              </a:buClr>
              <a:buSzPts val="3200"/>
              <a:buChar char="–"/>
              <a:defRPr sz="3200"/>
            </a:lvl2pPr>
            <a:lvl3pPr marL="1371600" lvl="2" indent="-431800" algn="l">
              <a:spcBef>
                <a:spcPts val="640"/>
              </a:spcBef>
              <a:spcAft>
                <a:spcPts val="0"/>
              </a:spcAft>
              <a:buClr>
                <a:schemeClr val="dk1"/>
              </a:buClr>
              <a:buSzPts val="3200"/>
              <a:buChar char="•"/>
              <a:defRPr sz="3200"/>
            </a:lvl3pPr>
            <a:lvl4pPr marL="1828800" lvl="3" indent="-431800" algn="l">
              <a:spcBef>
                <a:spcPts val="640"/>
              </a:spcBef>
              <a:spcAft>
                <a:spcPts val="0"/>
              </a:spcAft>
              <a:buClr>
                <a:schemeClr val="dk1"/>
              </a:buClr>
              <a:buSzPts val="3200"/>
              <a:buChar char="–"/>
              <a:defRPr sz="3200"/>
            </a:lvl4pPr>
            <a:lvl5pPr marL="2286000" lvl="4" indent="-431800" algn="l">
              <a:spcBef>
                <a:spcPts val="640"/>
              </a:spcBef>
              <a:spcAft>
                <a:spcPts val="0"/>
              </a:spcAft>
              <a:buClr>
                <a:schemeClr val="dk1"/>
              </a:buClr>
              <a:buSzPts val="3200"/>
              <a:buChar char="»"/>
              <a:defRPr sz="3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47"/>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7"/>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7"/>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5"/>
        <p:cNvGrpSpPr/>
        <p:nvPr/>
      </p:nvGrpSpPr>
      <p:grpSpPr>
        <a:xfrm>
          <a:off x="0" y="0"/>
          <a:ext cx="0" cy="0"/>
          <a:chOff x="0" y="0"/>
          <a:chExt cx="0" cy="0"/>
        </a:xfrm>
      </p:grpSpPr>
      <p:sp>
        <p:nvSpPr>
          <p:cNvPr id="36" name="Google Shape;36;p48"/>
          <p:cNvSpPr txBox="1">
            <a:spLocks noGrp="1"/>
          </p:cNvSpPr>
          <p:nvPr>
            <p:ph type="ctrTitle"/>
          </p:nvPr>
        </p:nvSpPr>
        <p:spPr>
          <a:xfrm>
            <a:off x="914162" y="1233279"/>
            <a:ext cx="10360501"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8"/>
          <p:cNvSpPr txBox="1">
            <a:spLocks noGrp="1"/>
          </p:cNvSpPr>
          <p:nvPr>
            <p:ph type="subTitle" idx="1"/>
          </p:nvPr>
        </p:nvSpPr>
        <p:spPr>
          <a:xfrm>
            <a:off x="1828324" y="3213340"/>
            <a:ext cx="8532178" cy="273026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262626"/>
              </a:buClr>
              <a:buSzPts val="3200"/>
              <a:buNone/>
              <a:defRPr>
                <a:solidFill>
                  <a:srgbClr val="262626"/>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8" name="Google Shape;38;p48"/>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8"/>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8"/>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emas">
  <p:cSld name="Subtemas">
    <p:spTree>
      <p:nvGrpSpPr>
        <p:cNvPr id="1" name="Shape 41"/>
        <p:cNvGrpSpPr/>
        <p:nvPr/>
      </p:nvGrpSpPr>
      <p:grpSpPr>
        <a:xfrm>
          <a:off x="0" y="0"/>
          <a:ext cx="0" cy="0"/>
          <a:chOff x="0" y="0"/>
          <a:chExt cx="0" cy="0"/>
        </a:xfrm>
      </p:grpSpPr>
      <p:sp>
        <p:nvSpPr>
          <p:cNvPr id="42" name="Google Shape;42;p49"/>
          <p:cNvSpPr txBox="1">
            <a:spLocks noGrp="1"/>
          </p:cNvSpPr>
          <p:nvPr>
            <p:ph type="title"/>
          </p:nvPr>
        </p:nvSpPr>
        <p:spPr>
          <a:xfrm>
            <a:off x="962833" y="976385"/>
            <a:ext cx="9233590"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9"/>
          <p:cNvSpPr txBox="1">
            <a:spLocks noGrp="1"/>
          </p:cNvSpPr>
          <p:nvPr>
            <p:ph type="body" idx="1"/>
          </p:nvPr>
        </p:nvSpPr>
        <p:spPr>
          <a:xfrm>
            <a:off x="962833" y="2156604"/>
            <a:ext cx="10360501" cy="3545455"/>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4F6128"/>
              </a:buClr>
              <a:buSzPts val="3200"/>
              <a:buNone/>
              <a:defRPr sz="3200">
                <a:solidFill>
                  <a:srgbClr val="4F612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4" name="Google Shape;44;p49"/>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9"/>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9"/>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bjetivos">
  <p:cSld name="Objetivos">
    <p:spTree>
      <p:nvGrpSpPr>
        <p:cNvPr id="1" name="Shape 47"/>
        <p:cNvGrpSpPr/>
        <p:nvPr/>
      </p:nvGrpSpPr>
      <p:grpSpPr>
        <a:xfrm>
          <a:off x="0" y="0"/>
          <a:ext cx="0" cy="0"/>
          <a:chOff x="0" y="0"/>
          <a:chExt cx="0" cy="0"/>
        </a:xfrm>
      </p:grpSpPr>
      <p:sp>
        <p:nvSpPr>
          <p:cNvPr id="48" name="Google Shape;48;p50"/>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0"/>
          <p:cNvSpPr txBox="1">
            <a:spLocks noGrp="1"/>
          </p:cNvSpPr>
          <p:nvPr>
            <p:ph type="body" idx="1"/>
          </p:nvPr>
        </p:nvSpPr>
        <p:spPr>
          <a:xfrm>
            <a:off x="1019892" y="2631057"/>
            <a:ext cx="10360501" cy="2881222"/>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595959"/>
              </a:buClr>
              <a:buSzPts val="3200"/>
              <a:buNone/>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0" name="Google Shape;50;p50"/>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0"/>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bjetivos 2">
  <p:cSld name="Objetivos 2">
    <p:spTree>
      <p:nvGrpSpPr>
        <p:cNvPr id="1" name="Shape 53"/>
        <p:cNvGrpSpPr/>
        <p:nvPr/>
      </p:nvGrpSpPr>
      <p:grpSpPr>
        <a:xfrm>
          <a:off x="0" y="0"/>
          <a:ext cx="0" cy="0"/>
          <a:chOff x="0" y="0"/>
          <a:chExt cx="0" cy="0"/>
        </a:xfrm>
      </p:grpSpPr>
      <p:sp>
        <p:nvSpPr>
          <p:cNvPr id="54" name="Google Shape;54;p51"/>
          <p:cNvSpPr txBox="1">
            <a:spLocks noGrp="1"/>
          </p:cNvSpPr>
          <p:nvPr>
            <p:ph type="title"/>
          </p:nvPr>
        </p:nvSpPr>
        <p:spPr>
          <a:xfrm>
            <a:off x="962833" y="976385"/>
            <a:ext cx="9138699"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1"/>
          <p:cNvSpPr txBox="1">
            <a:spLocks noGrp="1"/>
          </p:cNvSpPr>
          <p:nvPr>
            <p:ph type="body" idx="1"/>
          </p:nvPr>
        </p:nvSpPr>
        <p:spPr>
          <a:xfrm>
            <a:off x="1019893" y="2639683"/>
            <a:ext cx="6683496" cy="2881222"/>
          </a:xfrm>
          <a:prstGeom prst="rect">
            <a:avLst/>
          </a:prstGeom>
          <a:noFill/>
          <a:ln>
            <a:noFill/>
          </a:ln>
        </p:spPr>
        <p:txBody>
          <a:bodyPr spcFirstLastPara="1" wrap="square" lIns="91425" tIns="45700" rIns="91425" bIns="45700" anchor="b" anchorCtr="0">
            <a:normAutofit/>
          </a:bodyPr>
          <a:lstStyle>
            <a:lvl1pPr marL="457200" lvl="0" indent="-228600" algn="just">
              <a:spcBef>
                <a:spcPts val="640"/>
              </a:spcBef>
              <a:spcAft>
                <a:spcPts val="0"/>
              </a:spcAft>
              <a:buClr>
                <a:srgbClr val="595959"/>
              </a:buClr>
              <a:buSzPts val="3200"/>
              <a:buNone/>
              <a:defRPr sz="32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56" name="Google Shape;56;p51"/>
          <p:cNvSpPr>
            <a:spLocks noGrp="1"/>
          </p:cNvSpPr>
          <p:nvPr>
            <p:ph type="pic" idx="2"/>
          </p:nvPr>
        </p:nvSpPr>
        <p:spPr>
          <a:xfrm>
            <a:off x="8024311" y="2639683"/>
            <a:ext cx="3129644" cy="2881222"/>
          </a:xfrm>
          <a:prstGeom prst="rect">
            <a:avLst/>
          </a:prstGeom>
          <a:noFill/>
          <a:ln>
            <a:noFill/>
          </a:ln>
        </p:spPr>
      </p:sp>
      <p:sp>
        <p:nvSpPr>
          <p:cNvPr id="57" name="Google Shape;57;p51"/>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1"/>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1"/>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0"/>
        <p:cNvGrpSpPr/>
        <p:nvPr/>
      </p:nvGrpSpPr>
      <p:grpSpPr>
        <a:xfrm>
          <a:off x="0" y="0"/>
          <a:ext cx="0" cy="0"/>
          <a:chOff x="0" y="0"/>
          <a:chExt cx="0" cy="0"/>
        </a:xfrm>
      </p:grpSpPr>
      <p:sp>
        <p:nvSpPr>
          <p:cNvPr id="61" name="Google Shape;61;p52"/>
          <p:cNvSpPr txBox="1">
            <a:spLocks noGrp="1"/>
          </p:cNvSpPr>
          <p:nvPr>
            <p:ph type="title"/>
          </p:nvPr>
        </p:nvSpPr>
        <p:spPr>
          <a:xfrm>
            <a:off x="609442" y="274638"/>
            <a:ext cx="9655992"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0B050"/>
              </a:buClr>
              <a:buSzPts val="4800"/>
              <a:buFont typeface="Calibri"/>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2"/>
          <p:cNvSpPr txBox="1">
            <a:spLocks noGrp="1"/>
          </p:cNvSpPr>
          <p:nvPr>
            <p:ph type="body" idx="1"/>
          </p:nvPr>
        </p:nvSpPr>
        <p:spPr>
          <a:xfrm>
            <a:off x="609441" y="1949175"/>
            <a:ext cx="5385514"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3" name="Google Shape;63;p52"/>
          <p:cNvSpPr txBox="1">
            <a:spLocks noGrp="1"/>
          </p:cNvSpPr>
          <p:nvPr>
            <p:ph type="body" idx="2"/>
          </p:nvPr>
        </p:nvSpPr>
        <p:spPr>
          <a:xfrm>
            <a:off x="609441" y="3071003"/>
            <a:ext cx="5385514" cy="305515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00B050"/>
              </a:buClr>
              <a:buSzPts val="2400"/>
              <a:buFont typeface="Calibri"/>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4" name="Google Shape;64;p52"/>
          <p:cNvSpPr txBox="1">
            <a:spLocks noGrp="1"/>
          </p:cNvSpPr>
          <p:nvPr>
            <p:ph type="body" idx="3"/>
          </p:nvPr>
        </p:nvSpPr>
        <p:spPr>
          <a:xfrm>
            <a:off x="6191754" y="1949175"/>
            <a:ext cx="5387630"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5" name="Google Shape;65;p52"/>
          <p:cNvSpPr txBox="1">
            <a:spLocks noGrp="1"/>
          </p:cNvSpPr>
          <p:nvPr>
            <p:ph type="body" idx="4"/>
          </p:nvPr>
        </p:nvSpPr>
        <p:spPr>
          <a:xfrm>
            <a:off x="6191754" y="3071003"/>
            <a:ext cx="5387630" cy="3055159"/>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rgbClr val="00B050"/>
              </a:buClr>
              <a:buSzPts val="2400"/>
              <a:buFont typeface="Calibri"/>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6" name="Google Shape;66;p52"/>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2"/>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2"/>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 gráfico o imagen">
  <p:cSld name="Contenido + gráfico o imagen">
    <p:spTree>
      <p:nvGrpSpPr>
        <p:cNvPr id="1" name="Shape 69"/>
        <p:cNvGrpSpPr/>
        <p:nvPr/>
      </p:nvGrpSpPr>
      <p:grpSpPr>
        <a:xfrm>
          <a:off x="0" y="0"/>
          <a:ext cx="0" cy="0"/>
          <a:chOff x="0" y="0"/>
          <a:chExt cx="0" cy="0"/>
        </a:xfrm>
      </p:grpSpPr>
      <p:sp>
        <p:nvSpPr>
          <p:cNvPr id="70" name="Google Shape;70;p53"/>
          <p:cNvSpPr txBox="1">
            <a:spLocks noGrp="1"/>
          </p:cNvSpPr>
          <p:nvPr>
            <p:ph type="body" idx="1"/>
          </p:nvPr>
        </p:nvSpPr>
        <p:spPr>
          <a:xfrm>
            <a:off x="6590581" y="1717046"/>
            <a:ext cx="5109573" cy="4409118"/>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Clr>
                <a:schemeClr val="dk1"/>
              </a:buClr>
              <a:buSzPts val="2000"/>
              <a:buChar char="•"/>
              <a:defRPr sz="2000"/>
            </a:lvl1pPr>
            <a:lvl2pPr marL="914400" lvl="1" indent="-355600" algn="l">
              <a:spcBef>
                <a:spcPts val="40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5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74" name="Google Shape;74;p53"/>
          <p:cNvSpPr txBox="1">
            <a:spLocks noGrp="1"/>
          </p:cNvSpPr>
          <p:nvPr>
            <p:ph type="title"/>
          </p:nvPr>
        </p:nvSpPr>
        <p:spPr>
          <a:xfrm>
            <a:off x="721291" y="524954"/>
            <a:ext cx="9233590"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3"/>
          <p:cNvSpPr txBox="1">
            <a:spLocks noGrp="1"/>
          </p:cNvSpPr>
          <p:nvPr>
            <p:ph type="body" idx="2"/>
          </p:nvPr>
        </p:nvSpPr>
        <p:spPr>
          <a:xfrm>
            <a:off x="721291" y="1755236"/>
            <a:ext cx="5248186" cy="4409118"/>
          </a:xfrm>
          <a:prstGeom prst="rect">
            <a:avLst/>
          </a:prstGeom>
          <a:noFill/>
          <a:ln>
            <a:noFill/>
          </a:ln>
        </p:spPr>
        <p:txBody>
          <a:bodyPr spcFirstLastPara="1" wrap="square" lIns="91425" tIns="45700" rIns="91425" bIns="45700" anchor="b" anchorCtr="0">
            <a:normAutofit/>
          </a:bodyPr>
          <a:lstStyle>
            <a:lvl1pPr marL="457200" lvl="0" indent="-228600" algn="just">
              <a:spcBef>
                <a:spcPts val="400"/>
              </a:spcBef>
              <a:spcAft>
                <a:spcPts val="0"/>
              </a:spcAft>
              <a:buClr>
                <a:srgbClr val="595959"/>
              </a:buClr>
              <a:buSzPts val="2000"/>
              <a:buNone/>
              <a:defRPr sz="20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ido + gráfico o imagen">
  <p:cSld name="1_Contenido + gráfico o imagen">
    <p:spTree>
      <p:nvGrpSpPr>
        <p:cNvPr id="1" name="Shape 76"/>
        <p:cNvGrpSpPr/>
        <p:nvPr/>
      </p:nvGrpSpPr>
      <p:grpSpPr>
        <a:xfrm>
          <a:off x="0" y="0"/>
          <a:ext cx="0" cy="0"/>
          <a:chOff x="0" y="0"/>
          <a:chExt cx="0" cy="0"/>
        </a:xfrm>
      </p:grpSpPr>
      <p:sp>
        <p:nvSpPr>
          <p:cNvPr id="77" name="Google Shape;77;p54"/>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4"/>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4"/>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80" name="Google Shape;80;p54"/>
          <p:cNvSpPr txBox="1">
            <a:spLocks noGrp="1"/>
          </p:cNvSpPr>
          <p:nvPr>
            <p:ph type="title"/>
          </p:nvPr>
        </p:nvSpPr>
        <p:spPr>
          <a:xfrm>
            <a:off x="721291" y="524954"/>
            <a:ext cx="5248186" cy="1051854"/>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0B050"/>
              </a:buClr>
              <a:buSzPts val="4400"/>
              <a:buFont typeface="Calibri"/>
              <a:buNone/>
              <a:defRPr sz="44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4"/>
          <p:cNvSpPr txBox="1">
            <a:spLocks noGrp="1"/>
          </p:cNvSpPr>
          <p:nvPr>
            <p:ph type="body" idx="1"/>
          </p:nvPr>
        </p:nvSpPr>
        <p:spPr>
          <a:xfrm>
            <a:off x="721291" y="1755236"/>
            <a:ext cx="5248186" cy="4409118"/>
          </a:xfrm>
          <a:prstGeom prst="rect">
            <a:avLst/>
          </a:prstGeom>
          <a:noFill/>
          <a:ln>
            <a:noFill/>
          </a:ln>
        </p:spPr>
        <p:txBody>
          <a:bodyPr spcFirstLastPara="1" wrap="square" lIns="91425" tIns="45700" rIns="91425" bIns="45700" anchor="b" anchorCtr="0">
            <a:normAutofit/>
          </a:bodyPr>
          <a:lstStyle>
            <a:lvl1pPr marL="457200" lvl="0" indent="-228600" algn="just">
              <a:spcBef>
                <a:spcPts val="400"/>
              </a:spcBef>
              <a:spcAft>
                <a:spcPts val="0"/>
              </a:spcAft>
              <a:buClr>
                <a:srgbClr val="595959"/>
              </a:buClr>
              <a:buSzPts val="2000"/>
              <a:buNone/>
              <a:defRPr sz="2000">
                <a:solidFill>
                  <a:srgbClr val="595959"/>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43"/>
          <p:cNvSpPr txBox="1">
            <a:spLocks noGrp="1"/>
          </p:cNvSpPr>
          <p:nvPr>
            <p:ph type="title"/>
          </p:nvPr>
        </p:nvSpPr>
        <p:spPr>
          <a:xfrm>
            <a:off x="609442" y="274638"/>
            <a:ext cx="8551812"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0B050"/>
              </a:buClr>
              <a:buSzPts val="4800"/>
              <a:buFont typeface="Calibri"/>
              <a:buNone/>
              <a:defRPr sz="4800" b="1" i="0" u="none" strike="noStrike" cap="none">
                <a:solidFill>
                  <a:srgbClr val="00B05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3"/>
          <p:cNvSpPr txBox="1">
            <a:spLocks noGrp="1"/>
          </p:cNvSpPr>
          <p:nvPr>
            <p:ph type="body" idx="1"/>
          </p:nvPr>
        </p:nvSpPr>
        <p:spPr>
          <a:xfrm>
            <a:off x="609441" y="1600201"/>
            <a:ext cx="10969943"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dt" idx="10"/>
          </p:nvPr>
        </p:nvSpPr>
        <p:spPr>
          <a:xfrm>
            <a:off x="609441" y="6356351"/>
            <a:ext cx="284405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3"/>
          <p:cNvSpPr txBox="1">
            <a:spLocks noGrp="1"/>
          </p:cNvSpPr>
          <p:nvPr>
            <p:ph type="ftr" idx="11"/>
          </p:nvPr>
        </p:nvSpPr>
        <p:spPr>
          <a:xfrm>
            <a:off x="4164515" y="6356351"/>
            <a:ext cx="38597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3"/>
          <p:cNvSpPr txBox="1">
            <a:spLocks noGrp="1"/>
          </p:cNvSpPr>
          <p:nvPr>
            <p:ph type="sldNum" idx="12"/>
          </p:nvPr>
        </p:nvSpPr>
        <p:spPr>
          <a:xfrm>
            <a:off x="8735325" y="6356351"/>
            <a:ext cx="284405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
          <p:cNvSpPr txBox="1"/>
          <p:nvPr/>
        </p:nvSpPr>
        <p:spPr>
          <a:xfrm>
            <a:off x="2727264" y="2181993"/>
            <a:ext cx="6734400" cy="1095900"/>
          </a:xfrm>
          <a:prstGeom prst="rect">
            <a:avLst/>
          </a:prstGeom>
          <a:noFill/>
          <a:ln>
            <a:noFill/>
          </a:ln>
        </p:spPr>
        <p:txBody>
          <a:bodyPr spcFirstLastPara="1" wrap="square" lIns="45700" tIns="45700" rIns="45700" bIns="45700" anchor="t" anchorCtr="0">
            <a:spAutoFit/>
          </a:bodyPr>
          <a:lstStyle/>
          <a:p>
            <a:pPr marL="0" lvl="0" indent="0" algn="ctr" rtl="0">
              <a:lnSpc>
                <a:spcPct val="90000"/>
              </a:lnSpc>
              <a:spcBef>
                <a:spcPts val="0"/>
              </a:spcBef>
              <a:spcAft>
                <a:spcPts val="0"/>
              </a:spcAft>
              <a:buClr>
                <a:schemeClr val="dk1"/>
              </a:buClr>
              <a:buSzPts val="1100"/>
              <a:buFont typeface="Arial"/>
              <a:buNone/>
            </a:pPr>
            <a:r>
              <a:rPr lang="es-ES" sz="3100" b="1" dirty="0">
                <a:solidFill>
                  <a:srgbClr val="203145"/>
                </a:solidFill>
                <a:latin typeface="Calibri"/>
                <a:ea typeface="Calibri"/>
                <a:cs typeface="Calibri"/>
                <a:sym typeface="Calibri"/>
              </a:rPr>
              <a:t>Sistemas Operativos</a:t>
            </a:r>
            <a:endParaRPr sz="3100" b="1" dirty="0">
              <a:solidFill>
                <a:srgbClr val="203145"/>
              </a:solidFill>
              <a:latin typeface="Calibri"/>
              <a:ea typeface="Calibri"/>
              <a:cs typeface="Calibri"/>
              <a:sym typeface="Calibri"/>
            </a:endParaRPr>
          </a:p>
          <a:p>
            <a:pPr marL="0" marR="0" lvl="0" indent="0" algn="ctr" rtl="0">
              <a:lnSpc>
                <a:spcPct val="90000"/>
              </a:lnSpc>
              <a:spcBef>
                <a:spcPts val="0"/>
              </a:spcBef>
              <a:spcAft>
                <a:spcPts val="0"/>
              </a:spcAft>
              <a:buClr>
                <a:srgbClr val="203145"/>
              </a:buClr>
              <a:buSzPts val="6200"/>
              <a:buFont typeface="Arial"/>
              <a:buNone/>
            </a:pPr>
            <a:endParaRPr sz="3099" b="1" dirty="0">
              <a:solidFill>
                <a:srgbClr val="203145"/>
              </a:solidFill>
              <a:latin typeface="Calibri"/>
              <a:ea typeface="Calibri"/>
              <a:cs typeface="Calibri"/>
              <a:sym typeface="Calibri"/>
            </a:endParaRPr>
          </a:p>
          <a:p>
            <a:pPr marL="0" marR="0" lvl="0" indent="0" algn="ctr" rtl="0">
              <a:lnSpc>
                <a:spcPct val="90000"/>
              </a:lnSpc>
              <a:spcBef>
                <a:spcPts val="0"/>
              </a:spcBef>
              <a:spcAft>
                <a:spcPts val="0"/>
              </a:spcAft>
              <a:buClr>
                <a:srgbClr val="203145"/>
              </a:buClr>
              <a:buSzPts val="6200"/>
              <a:buFont typeface="Arial"/>
              <a:buNone/>
            </a:pPr>
            <a:endParaRPr sz="700" b="0" i="0" u="none" strike="noStrike" cap="none" dirty="0">
              <a:solidFill>
                <a:srgbClr val="000000"/>
              </a:solidFill>
              <a:latin typeface="Calibri"/>
              <a:ea typeface="Calibri"/>
              <a:cs typeface="Calibri"/>
              <a:sym typeface="Calibri"/>
            </a:endParaRPr>
          </a:p>
        </p:txBody>
      </p:sp>
      <p:sp>
        <p:nvSpPr>
          <p:cNvPr id="104" name="Google Shape;104;p1"/>
          <p:cNvSpPr txBox="1"/>
          <p:nvPr/>
        </p:nvSpPr>
        <p:spPr>
          <a:xfrm>
            <a:off x="2727264" y="3003683"/>
            <a:ext cx="6734296" cy="244604"/>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203145"/>
              </a:buClr>
              <a:buSzPts val="2200"/>
              <a:buFont typeface="Arial"/>
              <a:buNone/>
            </a:pPr>
            <a:r>
              <a:rPr lang="es-ES" sz="1100" b="0" i="0" u="none" strike="noStrike" cap="none" dirty="0">
                <a:solidFill>
                  <a:srgbClr val="203145"/>
                </a:solidFill>
                <a:latin typeface="Calibri"/>
                <a:ea typeface="Calibri"/>
                <a:cs typeface="Calibri"/>
                <a:sym typeface="Calibri"/>
              </a:rPr>
              <a:t>TECNOLOGÍAS DE LA INFORMACIÓN EN MODALIDAD EN LÍNEA </a:t>
            </a:r>
            <a:endParaRPr sz="1100" b="0" i="0" u="none" strike="noStrike" cap="none" dirty="0">
              <a:solidFill>
                <a:srgbClr val="203145"/>
              </a:solidFill>
              <a:latin typeface="Calibri"/>
              <a:ea typeface="Calibri"/>
              <a:cs typeface="Calibri"/>
              <a:sym typeface="Calibri"/>
            </a:endParaRPr>
          </a:p>
        </p:txBody>
      </p:sp>
      <p:sp>
        <p:nvSpPr>
          <p:cNvPr id="105" name="Google Shape;105;p1"/>
          <p:cNvSpPr txBox="1"/>
          <p:nvPr/>
        </p:nvSpPr>
        <p:spPr>
          <a:xfrm>
            <a:off x="2727264" y="3284379"/>
            <a:ext cx="6734296" cy="923289"/>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EC8532"/>
              </a:buClr>
              <a:buSzPts val="5000"/>
              <a:buFont typeface="Arial"/>
              <a:buNone/>
            </a:pPr>
            <a:r>
              <a:rPr lang="es-ES" sz="6000" b="1" dirty="0">
                <a:solidFill>
                  <a:srgbClr val="EC8532"/>
                </a:solidFill>
                <a:latin typeface="Calibri"/>
                <a:ea typeface="Calibri"/>
                <a:cs typeface="Calibri"/>
                <a:sym typeface="Calibri"/>
              </a:rPr>
              <a:t>CRIPTOGRAFIA</a:t>
            </a:r>
            <a:endParaRPr sz="1600" b="0" i="0" u="none" strike="noStrike" cap="none" dirty="0">
              <a:solidFill>
                <a:srgbClr val="000000"/>
              </a:solidFill>
              <a:latin typeface="Calibri"/>
              <a:ea typeface="Calibri"/>
              <a:cs typeface="Calibri"/>
              <a:sym typeface="Calibri"/>
            </a:endParaRPr>
          </a:p>
        </p:txBody>
      </p:sp>
      <p:sp>
        <p:nvSpPr>
          <p:cNvPr id="111" name="Google Shape;111;p1"/>
          <p:cNvSpPr txBox="1"/>
          <p:nvPr/>
        </p:nvSpPr>
        <p:spPr>
          <a:xfrm>
            <a:off x="3152554" y="6133643"/>
            <a:ext cx="5883717" cy="590891"/>
          </a:xfrm>
          <a:prstGeom prst="rect">
            <a:avLst/>
          </a:prstGeom>
          <a:noFill/>
          <a:ln>
            <a:noFill/>
          </a:ln>
        </p:spPr>
        <p:txBody>
          <a:bodyPr spcFirstLastPara="1" wrap="square" lIns="45700" tIns="45700" rIns="45700" bIns="45700" anchor="t" anchorCtr="0">
            <a:spAutoFit/>
          </a:bodyPr>
          <a:lstStyle/>
          <a:p>
            <a:pPr marL="0" marR="0" lvl="0" indent="0" algn="ctr" rtl="0">
              <a:lnSpc>
                <a:spcPct val="90000"/>
              </a:lnSpc>
              <a:spcBef>
                <a:spcPts val="0"/>
              </a:spcBef>
              <a:spcAft>
                <a:spcPts val="0"/>
              </a:spcAft>
              <a:buClr>
                <a:srgbClr val="FFFFFF"/>
              </a:buClr>
              <a:buSzPts val="3800"/>
              <a:buFont typeface="Arial"/>
              <a:buNone/>
            </a:pPr>
            <a:r>
              <a:rPr lang="es-ES" sz="3600" b="1" i="0" u="none" strike="noStrike" cap="none" dirty="0">
                <a:solidFill>
                  <a:srgbClr val="FFFFFF"/>
                </a:solidFill>
                <a:latin typeface="Calibri"/>
                <a:ea typeface="Calibri"/>
                <a:cs typeface="Calibri"/>
                <a:sym typeface="Calibri"/>
              </a:rPr>
              <a:t>GRUPO B</a:t>
            </a:r>
            <a:endParaRPr sz="1050" b="0" i="0" u="none" strike="noStrike" cap="none" dirty="0">
              <a:solidFill>
                <a:srgbClr val="000000"/>
              </a:solidFill>
              <a:latin typeface="Calibri"/>
              <a:ea typeface="Calibri"/>
              <a:cs typeface="Calibri"/>
              <a:sym typeface="Calibri"/>
            </a:endParaRPr>
          </a:p>
        </p:txBody>
      </p:sp>
      <p:pic>
        <p:nvPicPr>
          <p:cNvPr id="5" name="Imagen 4">
            <a:extLst>
              <a:ext uri="{FF2B5EF4-FFF2-40B4-BE49-F238E27FC236}">
                <a16:creationId xmlns:a16="http://schemas.microsoft.com/office/drawing/2014/main" id="{BCAF1952-F7B1-4153-8166-04CC139BB3C8}"/>
              </a:ext>
            </a:extLst>
          </p:cNvPr>
          <p:cNvPicPr>
            <a:picLocks noChangeAspect="1"/>
          </p:cNvPicPr>
          <p:nvPr/>
        </p:nvPicPr>
        <p:blipFill>
          <a:blip r:embed="rId4"/>
          <a:stretch>
            <a:fillRect/>
          </a:stretch>
        </p:blipFill>
        <p:spPr>
          <a:xfrm>
            <a:off x="4679577" y="4315348"/>
            <a:ext cx="3347850" cy="1339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998372" y="2258174"/>
            <a:ext cx="7794723" cy="2677616"/>
          </a:xfrm>
          <a:prstGeom prst="rect">
            <a:avLst/>
          </a:prstGeom>
          <a:noFill/>
          <a:ln>
            <a:noFill/>
          </a:ln>
        </p:spPr>
        <p:txBody>
          <a:bodyPr spcFirstLastPara="1" wrap="square" lIns="45700" tIns="45700" rIns="45700" bIns="45700" anchor="t" anchorCtr="0">
            <a:spAutoFit/>
          </a:bodyPr>
          <a:lstStyle/>
          <a:p>
            <a:pPr marL="0" marR="0" lvl="0" indent="0" algn="just" rtl="0">
              <a:spcBef>
                <a:spcPts val="0"/>
              </a:spcBef>
              <a:spcAft>
                <a:spcPts val="0"/>
              </a:spcAft>
              <a:buNone/>
            </a:pPr>
            <a:r>
              <a:rPr lang="es-ES" sz="2800" b="1" i="0" u="none" strike="noStrike" cap="none" dirty="0">
                <a:solidFill>
                  <a:srgbClr val="EC8532"/>
                </a:solidFill>
                <a:latin typeface="Arial"/>
                <a:ea typeface="Arial"/>
                <a:cs typeface="Arial"/>
                <a:sym typeface="Arial"/>
              </a:rPr>
              <a:t>1: </a:t>
            </a:r>
            <a:r>
              <a:rPr lang="es-EC" sz="2800" b="0" i="0" u="none" strike="noStrike" cap="none" dirty="0">
                <a:solidFill>
                  <a:srgbClr val="3F3F3F"/>
                </a:solidFill>
                <a:latin typeface="Calibri"/>
                <a:ea typeface="Calibri"/>
                <a:cs typeface="Calibri"/>
                <a:sym typeface="Calibri"/>
              </a:rPr>
              <a:t>Definiciones</a:t>
            </a:r>
            <a:endParaRPr sz="2800" b="0" i="0" u="none" strike="noStrike" cap="none" dirty="0">
              <a:solidFill>
                <a:srgbClr val="3F3F3F"/>
              </a:solidFill>
              <a:latin typeface="Calibri"/>
              <a:ea typeface="Calibri"/>
              <a:cs typeface="Calibri"/>
              <a:sym typeface="Calibri"/>
            </a:endParaRPr>
          </a:p>
          <a:p>
            <a:pPr marL="0" marR="0" lvl="0" indent="0" algn="just" rtl="0">
              <a:spcBef>
                <a:spcPts val="0"/>
              </a:spcBef>
              <a:spcAft>
                <a:spcPts val="0"/>
              </a:spcAft>
              <a:buNone/>
            </a:pPr>
            <a:r>
              <a:rPr lang="es-ES" sz="2800" b="1" i="0" u="none" strike="noStrike" cap="none" dirty="0">
                <a:solidFill>
                  <a:srgbClr val="EC8532"/>
                </a:solidFill>
                <a:latin typeface="Arial"/>
                <a:ea typeface="Arial"/>
                <a:cs typeface="Arial"/>
                <a:sym typeface="Arial"/>
              </a:rPr>
              <a:t>2: </a:t>
            </a:r>
            <a:r>
              <a:rPr lang="es-EC" sz="2800" b="0" i="0" u="none" strike="noStrike" cap="none" dirty="0">
                <a:solidFill>
                  <a:srgbClr val="3F3F3F"/>
                </a:solidFill>
                <a:latin typeface="Calibri"/>
                <a:ea typeface="Calibri"/>
                <a:cs typeface="Calibri"/>
                <a:sym typeface="Calibri"/>
              </a:rPr>
              <a:t>Inicios</a:t>
            </a:r>
            <a:endParaRPr dirty="0"/>
          </a:p>
          <a:p>
            <a:pPr marL="0" marR="0" lvl="0" indent="0" algn="l" rtl="0">
              <a:spcBef>
                <a:spcPts val="0"/>
              </a:spcBef>
              <a:spcAft>
                <a:spcPts val="0"/>
              </a:spcAft>
              <a:buNone/>
            </a:pPr>
            <a:r>
              <a:rPr lang="es-ES" sz="2800" b="1" i="0" u="none" strike="noStrike" cap="none" dirty="0">
                <a:solidFill>
                  <a:srgbClr val="EC8532"/>
                </a:solidFill>
                <a:latin typeface="Arial"/>
                <a:ea typeface="Arial"/>
                <a:cs typeface="Arial"/>
                <a:sym typeface="Arial"/>
              </a:rPr>
              <a:t>3: </a:t>
            </a:r>
            <a:r>
              <a:rPr lang="es-EC" sz="2800" b="0" i="0" u="none" strike="noStrike" cap="none" dirty="0">
                <a:solidFill>
                  <a:srgbClr val="3F3F3F"/>
                </a:solidFill>
                <a:latin typeface="Calibri"/>
                <a:ea typeface="Calibri"/>
                <a:cs typeface="Calibri"/>
                <a:sym typeface="Calibri"/>
              </a:rPr>
              <a:t>Maquinas Electromecánicas </a:t>
            </a:r>
            <a:endParaRPr dirty="0"/>
          </a:p>
          <a:p>
            <a:pPr lvl="0"/>
            <a:r>
              <a:rPr lang="es-ES" sz="2800" b="1" i="0" u="none" strike="noStrike" cap="none" dirty="0">
                <a:solidFill>
                  <a:srgbClr val="EC8532"/>
                </a:solidFill>
                <a:latin typeface="Arial"/>
                <a:ea typeface="Arial"/>
                <a:cs typeface="Arial"/>
                <a:sym typeface="Arial"/>
              </a:rPr>
              <a:t>4: </a:t>
            </a:r>
            <a:r>
              <a:rPr lang="es-ES" sz="2800" dirty="0">
                <a:solidFill>
                  <a:srgbClr val="3F3F3F"/>
                </a:solidFill>
                <a:latin typeface="Calibri"/>
                <a:ea typeface="Calibri"/>
                <a:cs typeface="Calibri"/>
                <a:sym typeface="Calibri"/>
              </a:rPr>
              <a:t>Era Digital</a:t>
            </a:r>
            <a:br>
              <a:rPr lang="es-ES" sz="2800" dirty="0">
                <a:solidFill>
                  <a:srgbClr val="3F3F3F"/>
                </a:solidFill>
                <a:latin typeface="Calibri"/>
                <a:ea typeface="Calibri"/>
                <a:cs typeface="Calibri"/>
                <a:sym typeface="Calibri"/>
              </a:rPr>
            </a:br>
            <a:r>
              <a:rPr lang="es-ES" sz="2800" b="1" dirty="0">
                <a:solidFill>
                  <a:srgbClr val="EC8532"/>
                </a:solidFill>
                <a:ea typeface="Calibri"/>
              </a:rPr>
              <a:t>5</a:t>
            </a:r>
            <a:r>
              <a:rPr lang="es-ES" sz="2800" b="1" dirty="0">
                <a:solidFill>
                  <a:srgbClr val="EC8532"/>
                </a:solidFill>
              </a:rPr>
              <a:t>: </a:t>
            </a:r>
            <a:r>
              <a:rPr lang="es-ES" sz="2800" dirty="0">
                <a:solidFill>
                  <a:srgbClr val="3F3F3F"/>
                </a:solidFill>
                <a:latin typeface="Calibri"/>
                <a:ea typeface="Calibri"/>
                <a:cs typeface="Calibri"/>
                <a:sym typeface="Calibri"/>
              </a:rPr>
              <a:t>El Futuro</a:t>
            </a:r>
          </a:p>
          <a:p>
            <a:r>
              <a:rPr lang="es-ES" sz="2800" b="1" dirty="0">
                <a:solidFill>
                  <a:srgbClr val="EC8532"/>
                </a:solidFill>
                <a:ea typeface="Calibri"/>
              </a:rPr>
              <a:t>6</a:t>
            </a:r>
            <a:r>
              <a:rPr lang="es-ES" sz="2800" b="1" dirty="0">
                <a:solidFill>
                  <a:srgbClr val="EC8532"/>
                </a:solidFill>
              </a:rPr>
              <a:t>: </a:t>
            </a:r>
            <a:r>
              <a:rPr lang="es-ES" sz="2800" dirty="0">
                <a:solidFill>
                  <a:srgbClr val="3F3F3F"/>
                </a:solidFill>
                <a:latin typeface="Calibri"/>
                <a:ea typeface="Calibri"/>
                <a:cs typeface="Calibri"/>
                <a:sym typeface="Calibri"/>
              </a:rPr>
              <a:t>Demostración Practica</a:t>
            </a:r>
          </a:p>
        </p:txBody>
      </p:sp>
      <p:sp>
        <p:nvSpPr>
          <p:cNvPr id="117" name="Google Shape;117;p2"/>
          <p:cNvSpPr txBox="1"/>
          <p:nvPr/>
        </p:nvSpPr>
        <p:spPr>
          <a:xfrm>
            <a:off x="917690" y="1153590"/>
            <a:ext cx="6677124" cy="86160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S" sz="4999" b="1" dirty="0">
                <a:solidFill>
                  <a:srgbClr val="EC8532"/>
                </a:solidFill>
              </a:rPr>
              <a:t>Contenidos</a:t>
            </a:r>
            <a:endParaRPr sz="7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xEl>
                                              <p:pRg st="1" end="1"/>
                                            </p:txEl>
                                          </p:spTgt>
                                        </p:tgtEl>
                                        <p:attrNameLst>
                                          <p:attrName>style.visibility</p:attrName>
                                        </p:attrNameLst>
                                      </p:cBhvr>
                                      <p:to>
                                        <p:strVal val="visible"/>
                                      </p:to>
                                    </p:set>
                                    <p:animEffect transition="in" filter="fade">
                                      <p:cBhvr>
                                        <p:cTn id="12" dur="500"/>
                                        <p:tgtEl>
                                          <p:spTgt spid="1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xEl>
                                              <p:pRg st="2" end="2"/>
                                            </p:txEl>
                                          </p:spTgt>
                                        </p:tgtEl>
                                        <p:attrNameLst>
                                          <p:attrName>style.visibility</p:attrName>
                                        </p:attrNameLst>
                                      </p:cBhvr>
                                      <p:to>
                                        <p:strVal val="visible"/>
                                      </p:to>
                                    </p:set>
                                    <p:animEffect transition="in" filter="fade">
                                      <p:cBhvr>
                                        <p:cTn id="17" dur="500"/>
                                        <p:tgtEl>
                                          <p:spTgt spid="1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
                                            <p:txEl>
                                              <p:pRg st="3" end="3"/>
                                            </p:txEl>
                                          </p:spTgt>
                                        </p:tgtEl>
                                        <p:attrNameLst>
                                          <p:attrName>style.visibility</p:attrName>
                                        </p:attrNameLst>
                                      </p:cBhvr>
                                      <p:to>
                                        <p:strVal val="visible"/>
                                      </p:to>
                                    </p:set>
                                    <p:animEffect transition="in" filter="fade">
                                      <p:cBhvr>
                                        <p:cTn id="22" dur="500"/>
                                        <p:tgtEl>
                                          <p:spTgt spid="1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xEl>
                                              <p:pRg st="4" end="4"/>
                                            </p:txEl>
                                          </p:spTgt>
                                        </p:tgtEl>
                                        <p:attrNameLst>
                                          <p:attrName>style.visibility</p:attrName>
                                        </p:attrNameLst>
                                      </p:cBhvr>
                                      <p:to>
                                        <p:strVal val="visible"/>
                                      </p:to>
                                    </p:set>
                                    <p:animEffect transition="in" filter="fade">
                                      <p:cBhvr>
                                        <p:cTn id="27" dur="500"/>
                                        <p:tgtEl>
                                          <p:spTgt spid="1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875262" y="1680705"/>
            <a:ext cx="4452168" cy="397027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a:t>
            </a:r>
            <a:r>
              <a:rPr lang="es-ES" sz="1800" dirty="0">
                <a:solidFill>
                  <a:srgbClr val="FF0000"/>
                </a:solidFill>
              </a:rPr>
              <a:t>criptografía</a:t>
            </a:r>
            <a:r>
              <a:rPr lang="es-ES" sz="1800" dirty="0">
                <a:solidFill>
                  <a:srgbClr val="EC8532"/>
                </a:solidFill>
              </a:rPr>
              <a:t> es la técnica utilizada para cifrar mensajes que contienen información, palabra que proviene del griego </a:t>
            </a:r>
            <a:r>
              <a:rPr lang="es-ES" sz="1800" b="1" dirty="0" err="1">
                <a:solidFill>
                  <a:srgbClr val="EC8532"/>
                </a:solidFill>
              </a:rPr>
              <a:t>Kryptos</a:t>
            </a:r>
            <a:r>
              <a:rPr lang="es-ES" sz="1800" dirty="0">
                <a:solidFill>
                  <a:srgbClr val="EC8532"/>
                </a:solidFill>
              </a:rPr>
              <a:t> y </a:t>
            </a:r>
            <a:r>
              <a:rPr lang="es-ES" sz="1800" b="1" dirty="0" err="1">
                <a:solidFill>
                  <a:srgbClr val="EC8532"/>
                </a:solidFill>
              </a:rPr>
              <a:t>Graphein</a:t>
            </a:r>
            <a:r>
              <a:rPr lang="es-ES" sz="1800" dirty="0">
                <a:solidFill>
                  <a:srgbClr val="EC8532"/>
                </a:solidFill>
              </a:rPr>
              <a:t>, que significan "</a:t>
            </a:r>
            <a:r>
              <a:rPr lang="es-ES" sz="1800" b="1" dirty="0">
                <a:solidFill>
                  <a:srgbClr val="EC8532"/>
                </a:solidFill>
              </a:rPr>
              <a:t>escondido</a:t>
            </a:r>
            <a:r>
              <a:rPr lang="es-ES" sz="1800" dirty="0">
                <a:solidFill>
                  <a:srgbClr val="EC8532"/>
                </a:solidFill>
              </a:rPr>
              <a:t>" y "</a:t>
            </a:r>
            <a:r>
              <a:rPr lang="es-ES" sz="1800" b="1" dirty="0">
                <a:solidFill>
                  <a:srgbClr val="EC8532"/>
                </a:solidFill>
              </a:rPr>
              <a:t>escritura</a:t>
            </a:r>
            <a:r>
              <a:rPr lang="es-ES" sz="1800" dirty="0">
                <a:solidFill>
                  <a:srgbClr val="EC8532"/>
                </a:solidFill>
              </a:rPr>
              <a:t>", respectivamente; </a:t>
            </a:r>
          </a:p>
          <a:p>
            <a:pPr lvl="0" algn="just"/>
            <a:endParaRPr lang="es-ES" sz="1800" dirty="0">
              <a:solidFill>
                <a:srgbClr val="EC8532"/>
              </a:solidFill>
            </a:endParaRPr>
          </a:p>
          <a:p>
            <a:pPr lvl="0" algn="just"/>
            <a:r>
              <a:rPr lang="es-ES" sz="1800" dirty="0">
                <a:solidFill>
                  <a:srgbClr val="EC8532"/>
                </a:solidFill>
              </a:rPr>
              <a:t>La criptografía es parte de la </a:t>
            </a:r>
            <a:r>
              <a:rPr lang="es-ES" sz="1800" dirty="0">
                <a:solidFill>
                  <a:srgbClr val="FF0000"/>
                </a:solidFill>
              </a:rPr>
              <a:t>criptología</a:t>
            </a:r>
            <a:r>
              <a:rPr lang="es-ES" sz="1800" dirty="0">
                <a:solidFill>
                  <a:srgbClr val="EC8532"/>
                </a:solidFill>
              </a:rPr>
              <a:t> (del griego </a:t>
            </a:r>
            <a:r>
              <a:rPr lang="es-ES" sz="1800" b="1" dirty="0" err="1">
                <a:solidFill>
                  <a:srgbClr val="EC8532"/>
                </a:solidFill>
              </a:rPr>
              <a:t>Kriptos</a:t>
            </a:r>
            <a:r>
              <a:rPr lang="es-ES" sz="1800" dirty="0">
                <a:solidFill>
                  <a:srgbClr val="EC8532"/>
                </a:solidFill>
              </a:rPr>
              <a:t> = </a:t>
            </a:r>
            <a:r>
              <a:rPr lang="es-ES" sz="1800" b="1" dirty="0">
                <a:solidFill>
                  <a:srgbClr val="EC8532"/>
                </a:solidFill>
              </a:rPr>
              <a:t>oculto</a:t>
            </a:r>
            <a:r>
              <a:rPr lang="es-ES" sz="1800" dirty="0">
                <a:solidFill>
                  <a:srgbClr val="EC8532"/>
                </a:solidFill>
              </a:rPr>
              <a:t> y </a:t>
            </a:r>
            <a:r>
              <a:rPr lang="es-ES" sz="1800" b="1" dirty="0">
                <a:solidFill>
                  <a:srgbClr val="EC8532"/>
                </a:solidFill>
              </a:rPr>
              <a:t>Logos</a:t>
            </a:r>
            <a:r>
              <a:rPr lang="es-ES" sz="1800" dirty="0">
                <a:solidFill>
                  <a:srgbClr val="EC8532"/>
                </a:solidFill>
              </a:rPr>
              <a:t> = </a:t>
            </a:r>
            <a:r>
              <a:rPr lang="es-ES" sz="1800" b="1" dirty="0">
                <a:solidFill>
                  <a:srgbClr val="EC8532"/>
                </a:solidFill>
              </a:rPr>
              <a:t>ciencia</a:t>
            </a:r>
            <a:r>
              <a:rPr lang="es-ES" sz="1800" dirty="0">
                <a:solidFill>
                  <a:srgbClr val="EC8532"/>
                </a:solidFill>
              </a:rPr>
              <a:t> o estudio); </a:t>
            </a:r>
          </a:p>
          <a:p>
            <a:pPr lvl="0" algn="just"/>
            <a:endParaRPr lang="es-ES" sz="1800" dirty="0">
              <a:solidFill>
                <a:srgbClr val="EC8532"/>
              </a:solidFill>
            </a:endParaRPr>
          </a:p>
          <a:p>
            <a:pPr lvl="0" algn="just"/>
            <a:r>
              <a:rPr lang="es-ES" sz="1800" b="1" dirty="0">
                <a:solidFill>
                  <a:srgbClr val="FF0000"/>
                </a:solidFill>
              </a:rPr>
              <a:t>Criptoanálisis</a:t>
            </a:r>
            <a:r>
              <a:rPr lang="es-ES" sz="1800" dirty="0">
                <a:solidFill>
                  <a:srgbClr val="EC8532"/>
                </a:solidFill>
              </a:rPr>
              <a:t>, tiene como objeto el descifrado de la información procesada por algún criptosistema, es decir, que se encuentre cifrada.</a:t>
            </a:r>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4452169"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Definiciones</a:t>
            </a:r>
            <a:endParaRPr sz="400" b="0" i="0" u="none" strike="noStrike" cap="none" dirty="0">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D0756DC4-6C74-4B75-959D-FF463DA383F9}"/>
              </a:ext>
            </a:extLst>
          </p:cNvPr>
          <p:cNvPicPr>
            <a:picLocks noChangeAspect="1"/>
          </p:cNvPicPr>
          <p:nvPr/>
        </p:nvPicPr>
        <p:blipFill>
          <a:blip r:embed="rId3"/>
          <a:stretch>
            <a:fillRect/>
          </a:stretch>
        </p:blipFill>
        <p:spPr>
          <a:xfrm>
            <a:off x="6435071" y="1269422"/>
            <a:ext cx="4340506" cy="3959963"/>
          </a:xfrm>
          <a:prstGeom prst="rect">
            <a:avLst/>
          </a:prstGeom>
        </p:spPr>
      </p:pic>
      <p:sp>
        <p:nvSpPr>
          <p:cNvPr id="7" name="CuadroTexto 6">
            <a:extLst>
              <a:ext uri="{FF2B5EF4-FFF2-40B4-BE49-F238E27FC236}">
                <a16:creationId xmlns:a16="http://schemas.microsoft.com/office/drawing/2014/main" id="{9DAE5B26-5446-4FA2-A99D-9724B850033B}"/>
              </a:ext>
            </a:extLst>
          </p:cNvPr>
          <p:cNvSpPr txBox="1"/>
          <p:nvPr/>
        </p:nvSpPr>
        <p:spPr>
          <a:xfrm>
            <a:off x="6435072" y="5387958"/>
            <a:ext cx="4340505" cy="769441"/>
          </a:xfrm>
          <a:prstGeom prst="rect">
            <a:avLst/>
          </a:prstGeom>
          <a:noFill/>
        </p:spPr>
        <p:txBody>
          <a:bodyPr wrap="square">
            <a:spAutoFit/>
          </a:bodyPr>
          <a:lstStyle/>
          <a:p>
            <a:pPr algn="just"/>
            <a:r>
              <a:rPr lang="es-ES" sz="1100" dirty="0"/>
              <a:t>Ilustración futurista sobre criptografía, representando elementos de seguridad digital, claves criptográficas y flujos de datos encriptados. Generado por inteligencia artificial con DALL·E, bajo solicitud de Claudio Borja.</a:t>
            </a:r>
            <a:endParaRPr lang="es-EC" sz="1100" dirty="0"/>
          </a:p>
        </p:txBody>
      </p:sp>
      <p:sp>
        <p:nvSpPr>
          <p:cNvPr id="9" name="CuadroTexto 8">
            <a:extLst>
              <a:ext uri="{FF2B5EF4-FFF2-40B4-BE49-F238E27FC236}">
                <a16:creationId xmlns:a16="http://schemas.microsoft.com/office/drawing/2014/main" id="{EF2E9EB3-75FC-4637-8769-5A3C931872A4}"/>
              </a:ext>
            </a:extLst>
          </p:cNvPr>
          <p:cNvSpPr txBox="1"/>
          <p:nvPr/>
        </p:nvSpPr>
        <p:spPr>
          <a:xfrm>
            <a:off x="3379252" y="5338332"/>
            <a:ext cx="2142565" cy="312650"/>
          </a:xfrm>
          <a:prstGeom prst="rect">
            <a:avLst/>
          </a:prstGeom>
          <a:noFill/>
        </p:spPr>
        <p:txBody>
          <a:bodyPr wrap="square">
            <a:spAutoFit/>
          </a:bodyPr>
          <a:lstStyle/>
          <a:p>
            <a:pPr algn="ct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(Pabón Cadavid, 2024)</a:t>
            </a:r>
          </a:p>
        </p:txBody>
      </p:sp>
    </p:spTree>
    <p:extLst>
      <p:ext uri="{BB962C8B-B14F-4D97-AF65-F5344CB8AC3E}">
        <p14:creationId xmlns:p14="http://schemas.microsoft.com/office/powerpoint/2010/main" val="32114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xEl>
                                              <p:pRg st="2" end="2"/>
                                            </p:txEl>
                                          </p:spTgt>
                                        </p:tgtEl>
                                        <p:attrNameLst>
                                          <p:attrName>style.visibility</p:attrName>
                                        </p:attrNameLst>
                                      </p:cBhvr>
                                      <p:to>
                                        <p:strVal val="visible"/>
                                      </p:to>
                                    </p:set>
                                    <p:animEffect transition="in" filter="fade">
                                      <p:cBhvr>
                                        <p:cTn id="12" dur="500"/>
                                        <p:tgtEl>
                                          <p:spTgt spid="1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
                                            <p:txEl>
                                              <p:pRg st="4" end="4"/>
                                            </p:txEl>
                                          </p:spTgt>
                                        </p:tgtEl>
                                        <p:attrNameLst>
                                          <p:attrName>style.visibility</p:attrName>
                                        </p:attrNameLst>
                                      </p:cBhvr>
                                      <p:to>
                                        <p:strVal val="visible"/>
                                      </p:to>
                                    </p:set>
                                    <p:animEffect transition="in" filter="fade">
                                      <p:cBhvr>
                                        <p:cTn id="17" dur="500"/>
                                        <p:tgtEl>
                                          <p:spTgt spid="1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a:t>
            </a:r>
            <a:r>
              <a:rPr lang="es-ES" sz="1800" b="1" dirty="0">
                <a:solidFill>
                  <a:srgbClr val="FF0000"/>
                </a:solidFill>
              </a:rPr>
              <a:t>criptografía</a:t>
            </a:r>
            <a:r>
              <a:rPr lang="es-ES" sz="1800" dirty="0">
                <a:solidFill>
                  <a:srgbClr val="EC8532"/>
                </a:solidFill>
              </a:rPr>
              <a:t> ha evolucionado desde sus inicios hasta convertirse en una disciplina esencial en la seguridad de la información. Los cifrados clásicos, se basaban en técnicas de sustitución y transposición para ocultar el contenido de los mensajes, un ejemplo emblemático es el cifrado </a:t>
            </a:r>
            <a:r>
              <a:rPr lang="es-ES" sz="1800" b="1" dirty="0">
                <a:solidFill>
                  <a:srgbClr val="FF0000"/>
                </a:solidFill>
              </a:rPr>
              <a:t>César</a:t>
            </a:r>
            <a:r>
              <a:rPr lang="es-ES" sz="1800" dirty="0">
                <a:solidFill>
                  <a:srgbClr val="EC8532"/>
                </a:solidFill>
              </a:rPr>
              <a:t>, utilizado por </a:t>
            </a:r>
            <a:r>
              <a:rPr lang="es-ES" sz="1800" b="1" dirty="0">
                <a:solidFill>
                  <a:srgbClr val="FF0000"/>
                </a:solidFill>
              </a:rPr>
              <a:t>Julio César</a:t>
            </a:r>
            <a:r>
              <a:rPr lang="es-ES" sz="1800" dirty="0">
                <a:solidFill>
                  <a:srgbClr val="EC8532"/>
                </a:solidFill>
              </a:rPr>
              <a:t>, que consistía en desplazar las letras del alfabeto un número fijo de posiciones, aunque son vulnerables a análisis de frecuencia y otros métodos de criptoanálisis rudimentarios.</a:t>
            </a: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Inicios</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9144001" y="2330048"/>
            <a:ext cx="1882588"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5" name="Imagen 4">
            <a:extLst>
              <a:ext uri="{FF2B5EF4-FFF2-40B4-BE49-F238E27FC236}">
                <a16:creationId xmlns:a16="http://schemas.microsoft.com/office/drawing/2014/main" id="{57963257-693F-42A6-9791-D6CC43E32581}"/>
              </a:ext>
            </a:extLst>
          </p:cNvPr>
          <p:cNvPicPr>
            <a:picLocks noChangeAspect="1"/>
          </p:cNvPicPr>
          <p:nvPr/>
        </p:nvPicPr>
        <p:blipFill>
          <a:blip r:embed="rId3"/>
          <a:stretch>
            <a:fillRect/>
          </a:stretch>
        </p:blipFill>
        <p:spPr>
          <a:xfrm>
            <a:off x="3153985" y="2897947"/>
            <a:ext cx="5755348" cy="2424440"/>
          </a:xfrm>
          <a:prstGeom prst="rect">
            <a:avLst/>
          </a:prstGeom>
        </p:spPr>
      </p:pic>
      <p:sp>
        <p:nvSpPr>
          <p:cNvPr id="14" name="CuadroTexto 13">
            <a:extLst>
              <a:ext uri="{FF2B5EF4-FFF2-40B4-BE49-F238E27FC236}">
                <a16:creationId xmlns:a16="http://schemas.microsoft.com/office/drawing/2014/main" id="{B5C0EBAA-19A7-4577-8CA1-BC2EF765B613}"/>
              </a:ext>
            </a:extLst>
          </p:cNvPr>
          <p:cNvSpPr txBox="1"/>
          <p:nvPr/>
        </p:nvSpPr>
        <p:spPr>
          <a:xfrm>
            <a:off x="3153985" y="5490334"/>
            <a:ext cx="5755348" cy="861774"/>
          </a:xfrm>
          <a:prstGeom prst="rect">
            <a:avLst/>
          </a:prstGeom>
          <a:noFill/>
        </p:spPr>
        <p:txBody>
          <a:bodyPr wrap="square" rtlCol="0">
            <a:spAutoFit/>
          </a:bodyPr>
          <a:lstStyle/>
          <a:p>
            <a:pPr algn="just"/>
            <a:r>
              <a:rPr kumimoji="0" lang="es-EC" altLang="es-EC" sz="1200" b="0" i="0" u="none" strike="noStrike" cap="none" normalizeH="0" baseline="0" dirty="0">
                <a:ln>
                  <a:noFill/>
                </a:ln>
                <a:solidFill>
                  <a:schemeClr val="tx1"/>
                </a:solidFill>
                <a:effectLst/>
                <a:latin typeface="+mj-lt"/>
              </a:rPr>
              <a:t>El cifrado César mueve cada letra un determinado número de espacios en el alfabeto. En este ejemplo se usa un desplazamiento de tres espacios, así que una B en el texto original se convierte en una E en el texto codificado </a:t>
            </a:r>
          </a:p>
          <a:p>
            <a:endParaRPr lang="es-EC" dirty="0"/>
          </a:p>
        </p:txBody>
      </p:sp>
    </p:spTree>
    <p:extLst>
      <p:ext uri="{BB962C8B-B14F-4D97-AF65-F5344CB8AC3E}">
        <p14:creationId xmlns:p14="http://schemas.microsoft.com/office/powerpoint/2010/main" val="30111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005309"/>
            <a:ext cx="11089347" cy="1200288"/>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El siglo XX marcó un punto de inflexión con la introducción de máquinas electromecánicas para el cifrado, como la máquina </a:t>
            </a:r>
            <a:r>
              <a:rPr lang="es-ES" sz="1800" dirty="0">
                <a:solidFill>
                  <a:srgbClr val="FF0000"/>
                </a:solidFill>
              </a:rPr>
              <a:t>Enigma</a:t>
            </a:r>
            <a:r>
              <a:rPr lang="es-ES" sz="1800" dirty="0">
                <a:solidFill>
                  <a:srgbClr val="EC8532"/>
                </a:solidFill>
              </a:rPr>
              <a:t> utilizada por Alemania durante la Segunda Guerra Mundial, el trabajo de Alan Turing y otros criptógrafos en Bletchley Park para descifrar Enigma no solo fue crucial para el desenlace de la guerra, sino que también sentó las bases para la criptografía moderna y la computación.</a:t>
            </a:r>
          </a:p>
        </p:txBody>
      </p:sp>
      <p:sp>
        <p:nvSpPr>
          <p:cNvPr id="117" name="Google Shape;117;p2"/>
          <p:cNvSpPr txBox="1"/>
          <p:nvPr/>
        </p:nvSpPr>
        <p:spPr>
          <a:xfrm>
            <a:off x="573734" y="444716"/>
            <a:ext cx="6418737" cy="523180"/>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2800" b="1" i="0" u="none" strike="noStrike" cap="none" dirty="0">
                <a:solidFill>
                  <a:srgbClr val="000000"/>
                </a:solidFill>
                <a:latin typeface="verdana" panose="020B0604030504040204" pitchFamily="34" charset="0"/>
                <a:ea typeface="Arial"/>
                <a:cs typeface="Arial"/>
                <a:sym typeface="Arial"/>
              </a:rPr>
              <a:t>Máquinas Electromecánicas</a:t>
            </a:r>
            <a:endParaRPr sz="1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9950824" y="1866052"/>
            <a:ext cx="1664267"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3" name="Imagen 2">
            <a:extLst>
              <a:ext uri="{FF2B5EF4-FFF2-40B4-BE49-F238E27FC236}">
                <a16:creationId xmlns:a16="http://schemas.microsoft.com/office/drawing/2014/main" id="{8FCA9179-1525-44CC-9FA6-212674EED06C}"/>
              </a:ext>
            </a:extLst>
          </p:cNvPr>
          <p:cNvPicPr>
            <a:picLocks noChangeAspect="1"/>
          </p:cNvPicPr>
          <p:nvPr/>
        </p:nvPicPr>
        <p:blipFill>
          <a:blip r:embed="rId3"/>
          <a:stretch>
            <a:fillRect/>
          </a:stretch>
        </p:blipFill>
        <p:spPr>
          <a:xfrm>
            <a:off x="1236239" y="2444346"/>
            <a:ext cx="2546863" cy="2776081"/>
          </a:xfrm>
          <a:prstGeom prst="rect">
            <a:avLst/>
          </a:prstGeom>
        </p:spPr>
      </p:pic>
      <p:sp>
        <p:nvSpPr>
          <p:cNvPr id="10" name="CuadroTexto 9">
            <a:extLst>
              <a:ext uri="{FF2B5EF4-FFF2-40B4-BE49-F238E27FC236}">
                <a16:creationId xmlns:a16="http://schemas.microsoft.com/office/drawing/2014/main" id="{80E2B7C3-98C8-46B7-8C1E-C45DC08205EA}"/>
              </a:ext>
            </a:extLst>
          </p:cNvPr>
          <p:cNvSpPr txBox="1"/>
          <p:nvPr/>
        </p:nvSpPr>
        <p:spPr>
          <a:xfrm>
            <a:off x="1308839" y="5375637"/>
            <a:ext cx="2474263" cy="954107"/>
          </a:xfrm>
          <a:prstGeom prst="rect">
            <a:avLst/>
          </a:prstGeom>
          <a:noFill/>
        </p:spPr>
        <p:txBody>
          <a:bodyPr wrap="square">
            <a:spAutoFit/>
          </a:bodyPr>
          <a:lstStyle/>
          <a:p>
            <a:pPr algn="just"/>
            <a:r>
              <a:rPr lang="es-ES" dirty="0"/>
              <a:t>Máquina Enigma en el Museo Nacional de la Ciencia y la Tecnología Leonardo da Vinci, Milán</a:t>
            </a:r>
            <a:endParaRPr lang="es-EC" dirty="0"/>
          </a:p>
        </p:txBody>
      </p:sp>
      <p:pic>
        <p:nvPicPr>
          <p:cNvPr id="7" name="Imagen 6">
            <a:extLst>
              <a:ext uri="{FF2B5EF4-FFF2-40B4-BE49-F238E27FC236}">
                <a16:creationId xmlns:a16="http://schemas.microsoft.com/office/drawing/2014/main" id="{CD98B26A-C51B-4C28-BD36-7771318B49C9}"/>
              </a:ext>
            </a:extLst>
          </p:cNvPr>
          <p:cNvPicPr>
            <a:picLocks noChangeAspect="1"/>
          </p:cNvPicPr>
          <p:nvPr/>
        </p:nvPicPr>
        <p:blipFill>
          <a:blip r:embed="rId4"/>
          <a:stretch>
            <a:fillRect/>
          </a:stretch>
        </p:blipFill>
        <p:spPr>
          <a:xfrm>
            <a:off x="4807305" y="2354738"/>
            <a:ext cx="6661754" cy="3239798"/>
          </a:xfrm>
          <a:prstGeom prst="rect">
            <a:avLst/>
          </a:prstGeom>
        </p:spPr>
      </p:pic>
      <p:sp>
        <p:nvSpPr>
          <p:cNvPr id="13" name="CuadroTexto 12">
            <a:extLst>
              <a:ext uri="{FF2B5EF4-FFF2-40B4-BE49-F238E27FC236}">
                <a16:creationId xmlns:a16="http://schemas.microsoft.com/office/drawing/2014/main" id="{A5A06355-1FDF-466C-93C3-C97C5DDC9061}"/>
              </a:ext>
            </a:extLst>
          </p:cNvPr>
          <p:cNvSpPr txBox="1"/>
          <p:nvPr/>
        </p:nvSpPr>
        <p:spPr>
          <a:xfrm>
            <a:off x="4807305" y="5717342"/>
            <a:ext cx="6661754" cy="307777"/>
          </a:xfrm>
          <a:prstGeom prst="rect">
            <a:avLst/>
          </a:prstGeom>
          <a:noFill/>
        </p:spPr>
        <p:txBody>
          <a:bodyPr wrap="square">
            <a:spAutoFit/>
          </a:bodyPr>
          <a:lstStyle/>
          <a:p>
            <a:pPr algn="ctr"/>
            <a:r>
              <a:rPr lang="es-ES" dirty="0"/>
              <a:t>Escena de la película: El Código Enigma – Alan Turing</a:t>
            </a:r>
            <a:endParaRPr lang="es-EC" dirty="0"/>
          </a:p>
        </p:txBody>
      </p:sp>
    </p:spTree>
    <p:extLst>
      <p:ext uri="{BB962C8B-B14F-4D97-AF65-F5344CB8AC3E}">
        <p14:creationId xmlns:p14="http://schemas.microsoft.com/office/powerpoint/2010/main" val="251109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criptografía ha incorporado complejos algoritmos matemáticos y teorías avanzadas, se han desarrollado sistemas de cifrado simétrico, como el Estándar de Cifrado Avanzado (AES), y asimétrico, como RSA, que permiten comunicaciones seguras en redes abiertas como Internet, la criptografía de clave pública ha facilitado la implementación de firmas digitales y protocolos de seguridad esenciales para el comercio electrónico y otras aplicaciones.</a:t>
            </a:r>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dirty="0">
                <a:latin typeface="verdana" panose="020B0604030504040204" pitchFamily="34" charset="0"/>
              </a:rPr>
              <a:t>Era Digital</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10031507" y="2365908"/>
            <a:ext cx="1882588"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(Arenas Vega, 2004)</a:t>
            </a:r>
          </a:p>
        </p:txBody>
      </p:sp>
      <p:pic>
        <p:nvPicPr>
          <p:cNvPr id="5" name="Imagen 4">
            <a:extLst>
              <a:ext uri="{FF2B5EF4-FFF2-40B4-BE49-F238E27FC236}">
                <a16:creationId xmlns:a16="http://schemas.microsoft.com/office/drawing/2014/main" id="{BBE004C1-A9F9-47BD-A9D0-DA7248A16E21}"/>
              </a:ext>
            </a:extLst>
          </p:cNvPr>
          <p:cNvPicPr>
            <a:picLocks noChangeAspect="1"/>
          </p:cNvPicPr>
          <p:nvPr/>
        </p:nvPicPr>
        <p:blipFill>
          <a:blip r:embed="rId3"/>
          <a:stretch>
            <a:fillRect/>
          </a:stretch>
        </p:blipFill>
        <p:spPr>
          <a:xfrm>
            <a:off x="645457" y="2928979"/>
            <a:ext cx="5818095" cy="3367222"/>
          </a:xfrm>
          <a:prstGeom prst="rect">
            <a:avLst/>
          </a:prstGeom>
        </p:spPr>
      </p:pic>
      <p:sp>
        <p:nvSpPr>
          <p:cNvPr id="10" name="CuadroTexto 9">
            <a:extLst>
              <a:ext uri="{FF2B5EF4-FFF2-40B4-BE49-F238E27FC236}">
                <a16:creationId xmlns:a16="http://schemas.microsoft.com/office/drawing/2014/main" id="{92E4BAA2-0C6B-48BA-8527-27F934E95FFA}"/>
              </a:ext>
            </a:extLst>
          </p:cNvPr>
          <p:cNvSpPr txBox="1"/>
          <p:nvPr/>
        </p:nvSpPr>
        <p:spPr>
          <a:xfrm>
            <a:off x="6854827" y="3876574"/>
            <a:ext cx="4688541" cy="954107"/>
          </a:xfrm>
          <a:prstGeom prst="rect">
            <a:avLst/>
          </a:prstGeom>
          <a:noFill/>
        </p:spPr>
        <p:txBody>
          <a:bodyPr wrap="square">
            <a:spAutoFit/>
          </a:bodyPr>
          <a:lstStyle/>
          <a:p>
            <a:pPr algn="just"/>
            <a:r>
              <a:rPr lang="es-ES" dirty="0"/>
              <a:t>"Ilustración comparativa de los métodos de cifrado: simétrico, donde se utiliza la misma clave para cifrar y descifrar, y asimétrico, que emplea una clave pública para cifrar y una clave privada para descifrar."</a:t>
            </a:r>
            <a:endParaRPr lang="es-EC" dirty="0"/>
          </a:p>
        </p:txBody>
      </p:sp>
    </p:spTree>
    <p:extLst>
      <p:ext uri="{BB962C8B-B14F-4D97-AF65-F5344CB8AC3E}">
        <p14:creationId xmlns:p14="http://schemas.microsoft.com/office/powerpoint/2010/main" val="83185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6418737"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Futuro</a:t>
            </a:r>
            <a:endParaRPr sz="400" b="0" i="0" u="none" strike="noStrike" cap="none" dirty="0">
              <a:solidFill>
                <a:srgbClr val="000000"/>
              </a:solidFill>
              <a:latin typeface="Arial"/>
              <a:ea typeface="Arial"/>
              <a:cs typeface="Arial"/>
              <a:sym typeface="Arial"/>
            </a:endParaRPr>
          </a:p>
        </p:txBody>
      </p:sp>
      <p:sp>
        <p:nvSpPr>
          <p:cNvPr id="8" name="CuadroTexto 7">
            <a:extLst>
              <a:ext uri="{FF2B5EF4-FFF2-40B4-BE49-F238E27FC236}">
                <a16:creationId xmlns:a16="http://schemas.microsoft.com/office/drawing/2014/main" id="{497627F8-FA11-4ED3-B2C0-412A84A5E78A}"/>
              </a:ext>
            </a:extLst>
          </p:cNvPr>
          <p:cNvSpPr txBox="1"/>
          <p:nvPr/>
        </p:nvSpPr>
        <p:spPr>
          <a:xfrm>
            <a:off x="10659037" y="2365908"/>
            <a:ext cx="1317811" cy="312650"/>
          </a:xfrm>
          <a:prstGeom prst="rect">
            <a:avLst/>
          </a:prstGeom>
          <a:noFill/>
        </p:spPr>
        <p:txBody>
          <a:bodyPr wrap="square">
            <a:spAutoFit/>
          </a:bodyPr>
          <a:lstStyle/>
          <a:p>
            <a:pPr>
              <a:lnSpc>
                <a:spcPct val="107000"/>
              </a:lnSpc>
              <a:spcAft>
                <a:spcPts val="800"/>
              </a:spcAft>
            </a:pPr>
            <a:r>
              <a:rPr lang="es-EC" sz="1400" b="1" dirty="0">
                <a:effectLst/>
                <a:latin typeface="Calibri" panose="020F0502020204030204" pitchFamily="34" charset="0"/>
                <a:ea typeface="Calibri" panose="020F0502020204030204" pitchFamily="34" charset="0"/>
                <a:cs typeface="Times New Roman" panose="02020603050405020304" pitchFamily="18" charset="0"/>
              </a:rPr>
              <a:t>(IBM, 2025)</a:t>
            </a:r>
          </a:p>
        </p:txBody>
      </p:sp>
      <p:sp>
        <p:nvSpPr>
          <p:cNvPr id="5" name="Google Shape;116;p2">
            <a:extLst>
              <a:ext uri="{FF2B5EF4-FFF2-40B4-BE49-F238E27FC236}">
                <a16:creationId xmlns:a16="http://schemas.microsoft.com/office/drawing/2014/main" id="{EDD6EBE5-5B6E-49F3-8699-8CF7BC7F35A4}"/>
              </a:ext>
            </a:extLst>
          </p:cNvPr>
          <p:cNvSpPr txBox="1"/>
          <p:nvPr/>
        </p:nvSpPr>
        <p:spPr>
          <a:xfrm>
            <a:off x="636488" y="1103979"/>
            <a:ext cx="11089347" cy="1477287"/>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criptografía cuántica se basa en los principios de la mecánica cuántica para garantizar la seguridad de la información, a diferencia de la criptografía tradicional que depende de la complejidad matemática de ciertos problemas. Esta diferencia fundamental implica que, mientras la criptografía clásica puede ser vulnerable a ataques con suficiente poder computacional, la cuántica ofrece una seguridad basada en las leyes físicas, lo que la hace teóricamente invulnerable a tales ataques. </a:t>
            </a:r>
          </a:p>
        </p:txBody>
      </p:sp>
      <p:sp>
        <p:nvSpPr>
          <p:cNvPr id="9" name="Google Shape;116;p2">
            <a:extLst>
              <a:ext uri="{FF2B5EF4-FFF2-40B4-BE49-F238E27FC236}">
                <a16:creationId xmlns:a16="http://schemas.microsoft.com/office/drawing/2014/main" id="{A66C5FBC-61DA-4876-A082-CEC48A221F93}"/>
              </a:ext>
            </a:extLst>
          </p:cNvPr>
          <p:cNvSpPr txBox="1"/>
          <p:nvPr/>
        </p:nvSpPr>
        <p:spPr>
          <a:xfrm>
            <a:off x="636487" y="2832491"/>
            <a:ext cx="11089347" cy="2031285"/>
          </a:xfrm>
          <a:prstGeom prst="rect">
            <a:avLst/>
          </a:prstGeom>
          <a:noFill/>
          <a:ln>
            <a:noFill/>
          </a:ln>
        </p:spPr>
        <p:txBody>
          <a:bodyPr spcFirstLastPara="1" wrap="square" lIns="45700" tIns="45700" rIns="45700" bIns="45700" anchor="t" anchorCtr="0">
            <a:spAutoFit/>
          </a:bodyPr>
          <a:lstStyle/>
          <a:p>
            <a:pPr lvl="0" algn="just"/>
            <a:r>
              <a:rPr lang="es-ES" sz="1800" dirty="0">
                <a:solidFill>
                  <a:srgbClr val="EC8532"/>
                </a:solidFill>
              </a:rPr>
              <a:t>La llegada de la computación cuántica plantea amenazas significativas para los algoritmos criptográficos actuales, ya que estos nuevos ordenadores podrían resolver problemas matemáticos complejos en tiempos mucho más cortos, comprometiendo la seguridad de los sistemas tradicionales. </a:t>
            </a:r>
          </a:p>
          <a:p>
            <a:pPr lvl="0" algn="just"/>
            <a:endParaRPr lang="es-ES" sz="1800" dirty="0">
              <a:solidFill>
                <a:srgbClr val="EC8532"/>
              </a:solidFill>
            </a:endParaRPr>
          </a:p>
          <a:p>
            <a:pPr lvl="0" algn="just"/>
            <a:r>
              <a:rPr lang="es-ES" sz="1800" dirty="0">
                <a:solidFill>
                  <a:srgbClr val="EC8532"/>
                </a:solidFill>
              </a:rPr>
              <a:t>Para mitigar estos riesgos, se están desarrollando propuestas de cifrado </a:t>
            </a:r>
            <a:r>
              <a:rPr lang="es-ES" sz="1800" dirty="0" err="1">
                <a:solidFill>
                  <a:srgbClr val="EC8532"/>
                </a:solidFill>
              </a:rPr>
              <a:t>post-cuántico</a:t>
            </a:r>
            <a:r>
              <a:rPr lang="es-ES" sz="1800" dirty="0">
                <a:solidFill>
                  <a:srgbClr val="EC8532"/>
                </a:solidFill>
              </a:rPr>
              <a:t>, que buscan crear algoritmos resistentes a los ataques de la computación cuántica, asegurando así la protección de la información en el futuro. </a:t>
            </a:r>
          </a:p>
        </p:txBody>
      </p:sp>
      <p:sp>
        <p:nvSpPr>
          <p:cNvPr id="10" name="CuadroTexto 9">
            <a:extLst>
              <a:ext uri="{FF2B5EF4-FFF2-40B4-BE49-F238E27FC236}">
                <a16:creationId xmlns:a16="http://schemas.microsoft.com/office/drawing/2014/main" id="{26B140DE-7D6A-436A-BA5C-6A20BE94476C}"/>
              </a:ext>
            </a:extLst>
          </p:cNvPr>
          <p:cNvSpPr txBox="1"/>
          <p:nvPr/>
        </p:nvSpPr>
        <p:spPr>
          <a:xfrm>
            <a:off x="9278471" y="4555999"/>
            <a:ext cx="2599764" cy="307777"/>
          </a:xfrm>
          <a:prstGeom prst="rect">
            <a:avLst/>
          </a:prstGeom>
          <a:noFill/>
        </p:spPr>
        <p:txBody>
          <a:bodyPr wrap="square">
            <a:spAutoFit/>
          </a:bodyPr>
          <a:lstStyle/>
          <a:p>
            <a:r>
              <a:rPr lang="es-EC" b="1" dirty="0"/>
              <a:t>(</a:t>
            </a:r>
            <a:r>
              <a:rPr lang="es-EC" b="1" dirty="0" err="1"/>
              <a:t>Fundacionbankinter</a:t>
            </a:r>
            <a:r>
              <a:rPr lang="es-EC" b="1" dirty="0"/>
              <a:t>, 2025)</a:t>
            </a:r>
          </a:p>
        </p:txBody>
      </p:sp>
    </p:spTree>
    <p:extLst>
      <p:ext uri="{BB962C8B-B14F-4D97-AF65-F5344CB8AC3E}">
        <p14:creationId xmlns:p14="http://schemas.microsoft.com/office/powerpoint/2010/main" val="159110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p:nvPr/>
        </p:nvSpPr>
        <p:spPr>
          <a:xfrm>
            <a:off x="573734" y="1201271"/>
            <a:ext cx="11089347" cy="369291"/>
          </a:xfrm>
          <a:prstGeom prst="rect">
            <a:avLst/>
          </a:prstGeom>
          <a:noFill/>
          <a:ln>
            <a:noFill/>
          </a:ln>
        </p:spPr>
        <p:txBody>
          <a:bodyPr spcFirstLastPara="1" wrap="square" lIns="45700" tIns="45700" rIns="45700" bIns="45700" anchor="t" anchorCtr="0">
            <a:spAutoFit/>
          </a:bodyPr>
          <a:lstStyle/>
          <a:p>
            <a:pPr lvl="0" algn="just"/>
            <a:endParaRPr sz="1800" i="0" u="none" strike="noStrike" cap="none" dirty="0">
              <a:solidFill>
                <a:srgbClr val="3F3F3F"/>
              </a:solidFill>
              <a:latin typeface="Calibri"/>
              <a:ea typeface="Calibri"/>
              <a:cs typeface="Calibri"/>
              <a:sym typeface="Calibri"/>
            </a:endParaRPr>
          </a:p>
        </p:txBody>
      </p:sp>
      <p:sp>
        <p:nvSpPr>
          <p:cNvPr id="117" name="Google Shape;117;p2"/>
          <p:cNvSpPr txBox="1"/>
          <p:nvPr/>
        </p:nvSpPr>
        <p:spPr>
          <a:xfrm>
            <a:off x="573734" y="273023"/>
            <a:ext cx="8875066" cy="83095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Demostración Practica 1</a:t>
            </a:r>
            <a:endParaRPr sz="400" b="0" i="0" u="none" strike="noStrike" cap="none" dirty="0">
              <a:solidFill>
                <a:srgbClr val="000000"/>
              </a:solidFill>
              <a:latin typeface="Arial"/>
              <a:ea typeface="Arial"/>
              <a:cs typeface="Arial"/>
              <a:sym typeface="Arial"/>
            </a:endParaRPr>
          </a:p>
        </p:txBody>
      </p:sp>
      <p:pic>
        <p:nvPicPr>
          <p:cNvPr id="3" name="Gráfico 2">
            <a:extLst>
              <a:ext uri="{FF2B5EF4-FFF2-40B4-BE49-F238E27FC236}">
                <a16:creationId xmlns:a16="http://schemas.microsoft.com/office/drawing/2014/main" id="{44D03EC4-2663-4E4D-8A3B-A217C0AFE5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766" y="2164365"/>
            <a:ext cx="5512641" cy="1581258"/>
          </a:xfrm>
          <a:prstGeom prst="rect">
            <a:avLst/>
          </a:prstGeom>
        </p:spPr>
      </p:pic>
      <p:pic>
        <p:nvPicPr>
          <p:cNvPr id="6" name="Imagen 5">
            <a:extLst>
              <a:ext uri="{FF2B5EF4-FFF2-40B4-BE49-F238E27FC236}">
                <a16:creationId xmlns:a16="http://schemas.microsoft.com/office/drawing/2014/main" id="{32502970-BA43-40DF-8DE8-A4D99D386831}"/>
              </a:ext>
            </a:extLst>
          </p:cNvPr>
          <p:cNvPicPr>
            <a:picLocks noChangeAspect="1"/>
          </p:cNvPicPr>
          <p:nvPr/>
        </p:nvPicPr>
        <p:blipFill>
          <a:blip r:embed="rId5"/>
          <a:stretch>
            <a:fillRect/>
          </a:stretch>
        </p:blipFill>
        <p:spPr>
          <a:xfrm>
            <a:off x="6920753" y="2002491"/>
            <a:ext cx="4385388" cy="3289041"/>
          </a:xfrm>
          <a:prstGeom prst="rect">
            <a:avLst/>
          </a:prstGeom>
        </p:spPr>
      </p:pic>
      <p:sp>
        <p:nvSpPr>
          <p:cNvPr id="12" name="Google Shape;117;p2">
            <a:extLst>
              <a:ext uri="{FF2B5EF4-FFF2-40B4-BE49-F238E27FC236}">
                <a16:creationId xmlns:a16="http://schemas.microsoft.com/office/drawing/2014/main" id="{B9F6EF6E-9534-471B-9A1C-1F520B88B07F}"/>
              </a:ext>
            </a:extLst>
          </p:cNvPr>
          <p:cNvSpPr txBox="1"/>
          <p:nvPr/>
        </p:nvSpPr>
        <p:spPr>
          <a:xfrm>
            <a:off x="939700" y="4876054"/>
            <a:ext cx="5154712" cy="830956"/>
          </a:xfrm>
          <a:prstGeom prst="rect">
            <a:avLst/>
          </a:prstGeom>
          <a:noFill/>
          <a:ln>
            <a:noFill/>
          </a:ln>
        </p:spPr>
        <p:txBody>
          <a:bodyPr spcFirstLastPara="1" wrap="square" lIns="45700" tIns="45700" rIns="45700" bIns="45700" anchor="t" anchorCtr="0">
            <a:spAutoFit/>
          </a:bodyPr>
          <a:lstStyle/>
          <a:p>
            <a:pPr marL="0" marR="0" lvl="0" indent="0" algn="ctr" rtl="0">
              <a:spcBef>
                <a:spcPts val="0"/>
              </a:spcBef>
              <a:spcAft>
                <a:spcPts val="0"/>
              </a:spcAft>
              <a:buNone/>
            </a:pPr>
            <a:r>
              <a:rPr lang="es-EC" sz="4800" b="1" i="0" u="none" strike="noStrike" cap="none" dirty="0">
                <a:solidFill>
                  <a:srgbClr val="000000"/>
                </a:solidFill>
                <a:latin typeface="verdana" panose="020B0604030504040204" pitchFamily="34" charset="0"/>
                <a:ea typeface="Arial"/>
                <a:cs typeface="Arial"/>
                <a:sym typeface="Arial"/>
              </a:rPr>
              <a:t>Cifrado Cesar</a:t>
            </a:r>
            <a:endParaRPr sz="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364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16">
                                            <p:txEl>
                                              <p:pRg st="0" end="0"/>
                                            </p:txEl>
                                          </p:spTgt>
                                        </p:tgtEl>
                                        <p:attrNameLst>
                                          <p:attrName>style.visibility</p:attrName>
                                        </p:attrNameLst>
                                      </p:cBhvr>
                                      <p:to>
                                        <p:strVal val="visible"/>
                                      </p:to>
                                    </p:set>
                                    <p:animEffect transition="in" filter="fade">
                                      <p:cBhvr>
                                        <p:cTn id="7" dur="500"/>
                                        <p:tgtEl>
                                          <p:spTgt spid="1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2"/>
          <p:cNvSpPr txBox="1">
            <a:spLocks noGrp="1"/>
          </p:cNvSpPr>
          <p:nvPr>
            <p:ph type="title"/>
          </p:nvPr>
        </p:nvSpPr>
        <p:spPr>
          <a:xfrm>
            <a:off x="609442" y="472816"/>
            <a:ext cx="4137728"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accent6"/>
              </a:buClr>
              <a:buSzPts val="5400"/>
              <a:buFont typeface="Calibri"/>
              <a:buNone/>
            </a:pPr>
            <a:r>
              <a:rPr lang="es-ES" dirty="0">
                <a:solidFill>
                  <a:schemeClr val="accent6"/>
                </a:solidFill>
              </a:rPr>
              <a:t>BIBLIOGRAFÍA</a:t>
            </a:r>
            <a:endParaRPr dirty="0"/>
          </a:p>
        </p:txBody>
      </p:sp>
      <p:sp>
        <p:nvSpPr>
          <p:cNvPr id="606" name="Google Shape;606;p42"/>
          <p:cNvSpPr txBox="1">
            <a:spLocks noGrp="1"/>
          </p:cNvSpPr>
          <p:nvPr>
            <p:ph type="body" idx="1"/>
          </p:nvPr>
        </p:nvSpPr>
        <p:spPr>
          <a:xfrm>
            <a:off x="609442" y="1615816"/>
            <a:ext cx="10784272" cy="4525963"/>
          </a:xfrm>
          <a:prstGeom prst="rect">
            <a:avLst/>
          </a:prstGeom>
          <a:noFill/>
          <a:ln>
            <a:noFill/>
          </a:ln>
        </p:spPr>
        <p:txBody>
          <a:bodyPr spcFirstLastPara="1" wrap="square" lIns="91425" tIns="45700" rIns="91425" bIns="45700" anchor="t" anchorCtr="0">
            <a:normAutofit lnSpcReduction="10000"/>
          </a:bodyPr>
          <a:lstStyle/>
          <a:p>
            <a:pPr marL="0" lvl="0" indent="0" algn="just">
              <a:buNone/>
            </a:pPr>
            <a:r>
              <a:rPr lang="es-ES" dirty="0"/>
              <a:t>Pabón Cadavid, J. (2024). </a:t>
            </a:r>
            <a:r>
              <a:rPr lang="es-ES" dirty="0" err="1"/>
              <a:t>The</a:t>
            </a:r>
            <a:r>
              <a:rPr lang="es-ES" dirty="0"/>
              <a:t> </a:t>
            </a:r>
            <a:r>
              <a:rPr lang="es-ES" dirty="0" err="1"/>
              <a:t>cryptography</a:t>
            </a:r>
            <a:r>
              <a:rPr lang="es-ES" dirty="0"/>
              <a:t> and </a:t>
            </a:r>
            <a:r>
              <a:rPr lang="es-ES" dirty="0" err="1"/>
              <a:t>the</a:t>
            </a:r>
            <a:r>
              <a:rPr lang="es-ES" dirty="0"/>
              <a:t> </a:t>
            </a:r>
            <a:r>
              <a:rPr lang="es-ES" dirty="0" err="1"/>
              <a:t>protection</a:t>
            </a:r>
            <a:r>
              <a:rPr lang="es-ES" dirty="0"/>
              <a:t> </a:t>
            </a:r>
            <a:r>
              <a:rPr lang="es-ES" dirty="0" err="1"/>
              <a:t>of</a:t>
            </a:r>
            <a:r>
              <a:rPr lang="es-ES" dirty="0"/>
              <a:t> digital </a:t>
            </a:r>
            <a:r>
              <a:rPr lang="es-ES" dirty="0" err="1"/>
              <a:t>information</a:t>
            </a:r>
            <a:r>
              <a:rPr lang="es-ES" dirty="0"/>
              <a:t>. La Propiedad Inmaterial.</a:t>
            </a:r>
          </a:p>
          <a:p>
            <a:pPr marL="0" lvl="0" indent="0" algn="just">
              <a:buNone/>
            </a:pPr>
            <a:endParaRPr lang="es-ES" dirty="0"/>
          </a:p>
          <a:p>
            <a:pPr marL="0" lvl="0" indent="0" algn="just">
              <a:buNone/>
            </a:pPr>
            <a:r>
              <a:rPr lang="es-ES" dirty="0"/>
              <a:t>¿Qué es la criptografía cuántica? (2024, mayo 6). Ibm.com. https://www.ibm.com/es-es/topics/quantum-cryptography?</a:t>
            </a:r>
          </a:p>
          <a:p>
            <a:pPr marL="0" lvl="0" indent="0" algn="just">
              <a:buNone/>
            </a:pPr>
            <a:endParaRPr lang="es-ES" dirty="0"/>
          </a:p>
          <a:p>
            <a:pPr marL="0" lvl="0" indent="0" algn="just">
              <a:buNone/>
            </a:pPr>
            <a:r>
              <a:rPr lang="es-ES" dirty="0"/>
              <a:t>Edu.co. Recuperado el 7 de febrero de 2025, de https://revistas.uexternado.edu.co/index.php/propin/article/view/2476/3636</a:t>
            </a:r>
          </a:p>
          <a:p>
            <a:pPr marL="0" lvl="0" indent="0" algn="just">
              <a:buNone/>
            </a:pPr>
            <a:endParaRPr lang="es-ES" dirty="0"/>
          </a:p>
          <a:p>
            <a:pPr marL="0" lvl="0" indent="0" algn="just">
              <a:buNone/>
            </a:pPr>
            <a:endParaRPr lang="es-ES" dirty="0"/>
          </a:p>
          <a:p>
            <a:pPr marL="0" lvl="0" indent="0" algn="just" rtl="0">
              <a:spcBef>
                <a:spcPts val="640"/>
              </a:spcBef>
              <a:spcAft>
                <a:spcPts val="0"/>
              </a:spcAft>
              <a:buClr>
                <a:schemeClr val="dk1"/>
              </a:buClr>
              <a:buSzPts val="320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animEffect transition="in" filter="fade">
                                      <p:cBhvr>
                                        <p:cTn id="7" dur="1000"/>
                                        <p:tgtEl>
                                          <p:spTgt spid="6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6">
                                            <p:txEl>
                                              <p:pRg st="2" end="2"/>
                                            </p:txEl>
                                          </p:spTgt>
                                        </p:tgtEl>
                                        <p:attrNameLst>
                                          <p:attrName>style.visibility</p:attrName>
                                        </p:attrNameLst>
                                      </p:cBhvr>
                                      <p:to>
                                        <p:strVal val="visible"/>
                                      </p:to>
                                    </p:set>
                                    <p:animEffect transition="in" filter="fade">
                                      <p:cBhvr>
                                        <p:cTn id="12" dur="1000"/>
                                        <p:tgtEl>
                                          <p:spTgt spid="60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6">
                                            <p:txEl>
                                              <p:pRg st="4" end="4"/>
                                            </p:txEl>
                                          </p:spTgt>
                                        </p:tgtEl>
                                        <p:attrNameLst>
                                          <p:attrName>style.visibility</p:attrName>
                                        </p:attrNameLst>
                                      </p:cBhvr>
                                      <p:to>
                                        <p:strVal val="visible"/>
                                      </p:to>
                                    </p:set>
                                    <p:animEffect transition="in" filter="fade">
                                      <p:cBhvr>
                                        <p:cTn id="17" dur="1000"/>
                                        <p:tgtEl>
                                          <p:spTgt spid="6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763</Words>
  <Application>Microsoft Office PowerPoint</Application>
  <PresentationFormat>Personalizado</PresentationFormat>
  <Paragraphs>47</Paragraphs>
  <Slides>9</Slides>
  <Notes>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Calibri</vt:lpstr>
      <vt:lpstr>verdana</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csia.mac</dc:creator>
  <cp:lastModifiedBy>Claudio Borja</cp:lastModifiedBy>
  <cp:revision>10</cp:revision>
  <dcterms:created xsi:type="dcterms:W3CDTF">2019-04-22T22:17:49Z</dcterms:created>
  <dcterms:modified xsi:type="dcterms:W3CDTF">2025-02-07T23:59:14Z</dcterms:modified>
</cp:coreProperties>
</file>